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297" r:id="rId4"/>
    <p:sldId id="298" r:id="rId5"/>
    <p:sldId id="258" r:id="rId6"/>
    <p:sldId id="257" r:id="rId7"/>
    <p:sldId id="259" r:id="rId8"/>
    <p:sldId id="261" r:id="rId9"/>
    <p:sldId id="260" r:id="rId10"/>
    <p:sldId id="318" r:id="rId11"/>
    <p:sldId id="315" r:id="rId12"/>
    <p:sldId id="262" r:id="rId13"/>
    <p:sldId id="263" r:id="rId14"/>
    <p:sldId id="265" r:id="rId15"/>
    <p:sldId id="266" r:id="rId16"/>
    <p:sldId id="267" r:id="rId17"/>
    <p:sldId id="314" r:id="rId18"/>
    <p:sldId id="282" r:id="rId19"/>
    <p:sldId id="264" r:id="rId20"/>
    <p:sldId id="316" r:id="rId21"/>
    <p:sldId id="300" r:id="rId22"/>
    <p:sldId id="268" r:id="rId23"/>
    <p:sldId id="317" r:id="rId24"/>
    <p:sldId id="269" r:id="rId25"/>
    <p:sldId id="302" r:id="rId26"/>
    <p:sldId id="303" r:id="rId27"/>
    <p:sldId id="304" r:id="rId28"/>
    <p:sldId id="307" r:id="rId29"/>
    <p:sldId id="308" r:id="rId30"/>
    <p:sldId id="313" r:id="rId31"/>
    <p:sldId id="305" r:id="rId32"/>
    <p:sldId id="271" r:id="rId33"/>
    <p:sldId id="309" r:id="rId34"/>
    <p:sldId id="273" r:id="rId35"/>
    <p:sldId id="310" r:id="rId36"/>
    <p:sldId id="311" r:id="rId37"/>
    <p:sldId id="279" r:id="rId38"/>
    <p:sldId id="312" r:id="rId39"/>
    <p:sldId id="280" r:id="rId40"/>
    <p:sldId id="281" r:id="rId41"/>
    <p:sldId id="28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297"/>
            <p14:sldId id="298"/>
            <p14:sldId id="258"/>
          </p14:sldIdLst>
        </p14:section>
        <p14:section name="Environment" id="{1D1FD77A-675E-D34F-939E-D8759E510B3C}">
          <p14:sldIdLst>
            <p14:sldId id="257"/>
            <p14:sldId id="259"/>
            <p14:sldId id="261"/>
            <p14:sldId id="260"/>
            <p14:sldId id="318"/>
          </p14:sldIdLst>
        </p14:section>
        <p14:section name="MDP basic" id="{65779BAB-3488-D241-9941-73D795907585}">
          <p14:sldIdLst>
            <p14:sldId id="315"/>
            <p14:sldId id="262"/>
            <p14:sldId id="263"/>
            <p14:sldId id="265"/>
            <p14:sldId id="266"/>
            <p14:sldId id="267"/>
            <p14:sldId id="314"/>
            <p14:sldId id="282"/>
            <p14:sldId id="264"/>
          </p14:sldIdLst>
        </p14:section>
        <p14:section name="Decison-making on MDP" id="{1B16D0B5-25D6-2846-9D18-88D571DE9C17}">
          <p14:sldIdLst>
            <p14:sldId id="316"/>
            <p14:sldId id="300"/>
            <p14:sldId id="268"/>
            <p14:sldId id="317"/>
            <p14:sldId id="269"/>
            <p14:sldId id="302"/>
            <p14:sldId id="303"/>
            <p14:sldId id="304"/>
            <p14:sldId id="307"/>
            <p14:sldId id="308"/>
            <p14:sldId id="313"/>
          </p14:sldIdLst>
        </p14:section>
        <p14:section name="Value evaluation" id="{E417556A-846C-3A4A-9C0F-D6B13D57BA14}">
          <p14:sldIdLst>
            <p14:sldId id="305"/>
            <p14:sldId id="271"/>
            <p14:sldId id="309"/>
            <p14:sldId id="273"/>
            <p14:sldId id="310"/>
            <p14:sldId id="311"/>
            <p14:sldId id="279"/>
          </p14:sldIdLst>
        </p14:section>
        <p14:section name="Summary" id="{06CB876E-6AE5-F449-A2E6-B7D86712D7E2}">
          <p14:sldIdLst>
            <p14:sldId id="312"/>
          </p14:sldIdLst>
        </p14:section>
        <p14:section name="Backup" id="{EC4D32A3-2AE7-FB40-A5D4-DC399585CFF2}">
          <p14:sldIdLst>
            <p14:sldId id="280"/>
            <p14:sldId id="281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7"/>
    <p:restoredTop sz="94573"/>
  </p:normalViewPr>
  <p:slideViewPr>
    <p:cSldViewPr snapToGrid="0">
      <p:cViewPr varScale="1">
        <p:scale>
          <a:sx n="113" d="100"/>
          <a:sy n="113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12/14/24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hyperlink" Target="http://rail.eecs.berkeley.edu/deeprlcourse/" TargetMode="External"/><Relationship Id="rId7" Type="http://schemas.openxmlformats.org/officeDocument/2006/relationships/hyperlink" Target="https://space.bilibili.com/97068901" TargetMode="External"/><Relationship Id="rId12" Type="http://schemas.openxmlformats.org/officeDocument/2006/relationships/hyperlink" Target="https://huggingface.co/learn/deep-rl-course/en/unit1/hands-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www.davidsilver.uk/teaching/" TargetMode="External"/><Relationship Id="rId10" Type="http://schemas.openxmlformats.org/officeDocument/2006/relationships/hyperlink" Target="https://nanjiang.cs.illinois.edu/cs443/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221" y="1348606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6600" b="1"/>
              <a:t>01</a:t>
            </a:r>
            <a:r>
              <a:rPr lang="zh-CN" altLang="en-US" sz="6600" b="1"/>
              <a:t> </a:t>
            </a:r>
            <a:r>
              <a:rPr lang="en-US" altLang="zh-CN" sz="6600" b="1"/>
              <a:t>Intro</a:t>
            </a:r>
            <a:r>
              <a:rPr lang="zh-CN" altLang="en-US" sz="6600" b="1"/>
              <a:t> </a:t>
            </a:r>
            <a:r>
              <a:rPr lang="en-US" altLang="zh-CN" sz="6600" b="1"/>
              <a:t>to</a:t>
            </a:r>
            <a:r>
              <a:rPr lang="zh-CN" altLang="en-US" sz="6600" b="1"/>
              <a:t> </a:t>
            </a:r>
            <a:r>
              <a:rPr lang="en-US" altLang="zh-CN" sz="6600" b="1"/>
              <a:t>RL</a:t>
            </a:r>
            <a:endParaRPr sz="6600" b="1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A32987-4BBB-B39D-AA2D-AD81CD48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706261"/>
            <a:ext cx="5854700" cy="521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6B684-C0F5-D7AE-A2A6-A02FB2444DD7}"/>
              </a:ext>
            </a:extLst>
          </p:cNvPr>
          <p:cNvSpPr txBox="1"/>
          <p:nvPr/>
        </p:nvSpPr>
        <p:spPr>
          <a:xfrm>
            <a:off x="5193146" y="6023518"/>
            <a:ext cx="180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McElearth</a:t>
            </a:r>
            <a:r>
              <a:rPr lang="zh-CN" altLang="en-US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2023)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0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F5C42-4AD4-1AF7-1E08-FCCF8743C052}"/>
              </a:ext>
            </a:extLst>
          </p:cNvPr>
          <p:cNvSpPr txBox="1"/>
          <p:nvPr/>
        </p:nvSpPr>
        <p:spPr>
          <a:xfrm>
            <a:off x="1659466" y="2748802"/>
            <a:ext cx="8873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/>
              <a:t>Markov</a:t>
            </a:r>
            <a:r>
              <a:rPr lang="zh-CN" altLang="en-US" sz="5400"/>
              <a:t> </a:t>
            </a:r>
            <a:r>
              <a:rPr lang="en-US" altLang="zh-CN" sz="5400"/>
              <a:t>Decision</a:t>
            </a:r>
            <a:r>
              <a:rPr lang="zh-CN" altLang="en-US" sz="5400"/>
              <a:t> </a:t>
            </a:r>
            <a:r>
              <a:rPr lang="en-US" altLang="zh-CN" sz="5400"/>
              <a:t>Process</a:t>
            </a:r>
            <a:r>
              <a:rPr lang="zh-CN" altLang="en-US" sz="5400"/>
              <a:t> </a:t>
            </a:r>
            <a:r>
              <a:rPr lang="en-US" altLang="zh-CN" sz="5400"/>
              <a:t>(MDP)</a:t>
            </a:r>
          </a:p>
        </p:txBody>
      </p:sp>
    </p:spTree>
    <p:extLst>
      <p:ext uri="{BB962C8B-B14F-4D97-AF65-F5344CB8AC3E}">
        <p14:creationId xmlns:p14="http://schemas.microsoft.com/office/powerpoint/2010/main" val="163815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B3EBF8-0A71-DB9F-D4BA-97720C569C1F}"/>
              </a:ext>
            </a:extLst>
          </p:cNvPr>
          <p:cNvSpPr/>
          <p:nvPr/>
        </p:nvSpPr>
        <p:spPr>
          <a:xfrm>
            <a:off x="3523376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A98D73-C6F0-389B-7C0A-301773E92E72}"/>
              </a:ext>
            </a:extLst>
          </p:cNvPr>
          <p:cNvSpPr/>
          <p:nvPr/>
        </p:nvSpPr>
        <p:spPr>
          <a:xfrm>
            <a:off x="3523375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345C47-7085-7FBF-94C4-6E489E30AEA9}"/>
              </a:ext>
            </a:extLst>
          </p:cNvPr>
          <p:cNvSpPr/>
          <p:nvPr/>
        </p:nvSpPr>
        <p:spPr>
          <a:xfrm>
            <a:off x="5697523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0BCB4F-6EB7-4C39-84B4-4622C02236FC}"/>
              </a:ext>
            </a:extLst>
          </p:cNvPr>
          <p:cNvSpPr/>
          <p:nvPr/>
        </p:nvSpPr>
        <p:spPr>
          <a:xfrm>
            <a:off x="5697522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DE159D-F90F-38E4-C3F0-A81BB1E1D4EE}"/>
              </a:ext>
            </a:extLst>
          </p:cNvPr>
          <p:cNvSpPr/>
          <p:nvPr/>
        </p:nvSpPr>
        <p:spPr>
          <a:xfrm>
            <a:off x="7871670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EB5F18-651F-9024-AAC7-F0E83B046C2F}"/>
              </a:ext>
            </a:extLst>
          </p:cNvPr>
          <p:cNvSpPr/>
          <p:nvPr/>
        </p:nvSpPr>
        <p:spPr>
          <a:xfrm>
            <a:off x="7871668" y="3711820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34C902-881A-4672-8C06-8BF787B15F5F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4236440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E8AE3-E3D1-535D-0274-11F6763161B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4236439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14740B-27BB-66C8-D948-34C7BAFD0BA0}"/>
              </a:ext>
            </a:extLst>
          </p:cNvPr>
          <p:cNvCxnSpPr/>
          <p:nvPr/>
        </p:nvCxnSpPr>
        <p:spPr>
          <a:xfrm>
            <a:off x="6410586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91AAFD-5838-41E7-28FE-51CCE8ABAED7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6410586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A9FF03-3EE9-ADBC-66FE-CC4F03BC72C0}"/>
              </a:ext>
            </a:extLst>
          </p:cNvPr>
          <p:cNvCxnSpPr/>
          <p:nvPr/>
        </p:nvCxnSpPr>
        <p:spPr>
          <a:xfrm>
            <a:off x="2062292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E362A1-EECC-273D-BEA6-47DA2C10CC4F}"/>
              </a:ext>
            </a:extLst>
          </p:cNvPr>
          <p:cNvCxnSpPr/>
          <p:nvPr/>
        </p:nvCxnSpPr>
        <p:spPr>
          <a:xfrm>
            <a:off x="8584733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18157E-0629-D23A-C06B-51492EF9B703}"/>
              </a:ext>
            </a:extLst>
          </p:cNvPr>
          <p:cNvCxnSpPr>
            <a:cxnSpLocks/>
          </p:cNvCxnSpPr>
          <p:nvPr/>
        </p:nvCxnSpPr>
        <p:spPr>
          <a:xfrm flipV="1">
            <a:off x="2080465" y="253766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BF0795-4121-95D0-7B6E-9D02AE6E5F56}"/>
              </a:ext>
            </a:extLst>
          </p:cNvPr>
          <p:cNvCxnSpPr>
            <a:cxnSpLocks/>
          </p:cNvCxnSpPr>
          <p:nvPr/>
        </p:nvCxnSpPr>
        <p:spPr>
          <a:xfrm flipV="1">
            <a:off x="8649048" y="2528971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3E16D5CA-7C0F-FD76-9B7F-E40ED8AA762B}"/>
              </a:ext>
            </a:extLst>
          </p:cNvPr>
          <p:cNvSpPr/>
          <p:nvPr/>
        </p:nvSpPr>
        <p:spPr>
          <a:xfrm>
            <a:off x="401097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97DDF6D5-E749-D084-BE2F-8F2E7B9560C8}"/>
              </a:ext>
            </a:extLst>
          </p:cNvPr>
          <p:cNvSpPr/>
          <p:nvPr/>
        </p:nvSpPr>
        <p:spPr>
          <a:xfrm>
            <a:off x="622252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CABD5D18-3E9A-1585-5CF6-80AD5A5BB0DB}"/>
              </a:ext>
            </a:extLst>
          </p:cNvPr>
          <p:cNvSpPr/>
          <p:nvPr/>
        </p:nvSpPr>
        <p:spPr>
          <a:xfrm>
            <a:off x="8431631" y="2763322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A00879-D513-397E-C37E-6D77A0C9219B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132014" y="2789774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5AF2ED-AAB3-ECF0-D5A6-CF49AA40897E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132013" y="3431097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D16881-3756-8311-1B05-DEA9EFB0B80C}"/>
              </a:ext>
            </a:extLst>
          </p:cNvPr>
          <p:cNvCxnSpPr>
            <a:cxnSpLocks/>
          </p:cNvCxnSpPr>
          <p:nvPr/>
        </p:nvCxnSpPr>
        <p:spPr>
          <a:xfrm>
            <a:off x="6297075" y="2792491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E51B36-9104-FCAC-5F1D-37B2B1ECC08F}"/>
              </a:ext>
            </a:extLst>
          </p:cNvPr>
          <p:cNvCxnSpPr>
            <a:cxnSpLocks/>
          </p:cNvCxnSpPr>
          <p:nvPr/>
        </p:nvCxnSpPr>
        <p:spPr>
          <a:xfrm flipV="1">
            <a:off x="6297074" y="343381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8930D9-9B47-1470-F33E-ECBA4DD78F33}"/>
              </a:ext>
            </a:extLst>
          </p:cNvPr>
          <p:cNvCxnSpPr>
            <a:cxnSpLocks/>
          </p:cNvCxnSpPr>
          <p:nvPr/>
        </p:nvCxnSpPr>
        <p:spPr>
          <a:xfrm>
            <a:off x="8503380" y="2785426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78D5A4-B8F6-0337-9BDB-5BE815A58C3C}"/>
              </a:ext>
            </a:extLst>
          </p:cNvPr>
          <p:cNvCxnSpPr>
            <a:cxnSpLocks/>
          </p:cNvCxnSpPr>
          <p:nvPr/>
        </p:nvCxnSpPr>
        <p:spPr>
          <a:xfrm flipV="1">
            <a:off x="8503379" y="3426749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A25A89F-91E7-9B1F-3523-AD723DDEE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13" y="5121855"/>
            <a:ext cx="3390504" cy="477182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395960-49E2-4D00-EEDF-BF66D832330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705869" y="253766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F03AB9-8CB9-58FE-4D52-784DDC0373D5}"/>
              </a:ext>
            </a:extLst>
          </p:cNvPr>
          <p:cNvCxnSpPr>
            <a:cxnSpLocks/>
          </p:cNvCxnSpPr>
          <p:nvPr/>
        </p:nvCxnSpPr>
        <p:spPr>
          <a:xfrm flipH="1">
            <a:off x="6880016" y="252897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77199A-3465-186F-CBF5-B7F41B25A591}"/>
              </a:ext>
            </a:extLst>
          </p:cNvPr>
          <p:cNvCxnSpPr>
            <a:cxnSpLocks/>
          </p:cNvCxnSpPr>
          <p:nvPr/>
        </p:nvCxnSpPr>
        <p:spPr>
          <a:xfrm flipH="1">
            <a:off x="9163655" y="2499294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7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28" y="2456728"/>
            <a:ext cx="3776571" cy="32147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6E9C72-A18C-43B9-CE5C-E7F4177D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0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64882" y="1901523"/>
            <a:ext cx="5775185" cy="1723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D4212-1FC8-050A-6D66-B9586CE68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82" y="3954359"/>
            <a:ext cx="3234032" cy="23981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2F8497-D66A-6442-6969-6772D14C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92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00" y="2635378"/>
            <a:ext cx="4800600" cy="3413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F8E87B-893F-64D0-2A8C-50879ED7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67" y="1964608"/>
            <a:ext cx="2129263" cy="5807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4C6F44-CC01-6345-E8F9-C331CBAB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386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BBD64F-4C2A-6DD7-975E-CA891AA9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3" y="2805009"/>
            <a:ext cx="4775200" cy="229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CA208-F9B7-FF56-1E14-3E96C5295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465" y="2156883"/>
            <a:ext cx="1790377" cy="5719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01DFCF-E105-2BC3-24A4-3EF2CF7C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6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F89A8-193E-C40D-4DB2-5780BE83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6ADD-CC7E-15DA-D967-A945527F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245830-5AF7-75BB-5BA0-B1F8772BDE91}"/>
              </a:ext>
            </a:extLst>
          </p:cNvPr>
          <p:cNvSpPr/>
          <p:nvPr/>
        </p:nvSpPr>
        <p:spPr>
          <a:xfrm>
            <a:off x="3523376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81E90D-E577-DA04-FF05-D17553EB59A4}"/>
              </a:ext>
            </a:extLst>
          </p:cNvPr>
          <p:cNvSpPr/>
          <p:nvPr/>
        </p:nvSpPr>
        <p:spPr>
          <a:xfrm>
            <a:off x="3523375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46DD72-1A29-1BA1-6DBD-7E4AE76AD55D}"/>
              </a:ext>
            </a:extLst>
          </p:cNvPr>
          <p:cNvSpPr/>
          <p:nvPr/>
        </p:nvSpPr>
        <p:spPr>
          <a:xfrm>
            <a:off x="5697523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FAAA26-9224-A3E7-B5F5-10FA0CF3E928}"/>
              </a:ext>
            </a:extLst>
          </p:cNvPr>
          <p:cNvSpPr/>
          <p:nvPr/>
        </p:nvSpPr>
        <p:spPr>
          <a:xfrm>
            <a:off x="5697522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FB591B-1E7B-9D16-B447-4F9EE54BC7E6}"/>
              </a:ext>
            </a:extLst>
          </p:cNvPr>
          <p:cNvSpPr/>
          <p:nvPr/>
        </p:nvSpPr>
        <p:spPr>
          <a:xfrm>
            <a:off x="7871670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FC8592-83CD-A443-0BE0-2C9BB47D40A9}"/>
              </a:ext>
            </a:extLst>
          </p:cNvPr>
          <p:cNvSpPr/>
          <p:nvPr/>
        </p:nvSpPr>
        <p:spPr>
          <a:xfrm>
            <a:off x="7871668" y="3711820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C86663-EBB6-4E2F-6A71-F278FFA79ED9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4236440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6EA805-9876-80E1-1B10-B18AD36C5C5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4236439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D9A006-6DEC-F4FC-871E-AB3FE4CCE986}"/>
              </a:ext>
            </a:extLst>
          </p:cNvPr>
          <p:cNvCxnSpPr/>
          <p:nvPr/>
        </p:nvCxnSpPr>
        <p:spPr>
          <a:xfrm>
            <a:off x="6410586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DD14E7-52FA-88A1-D1BE-ED5C63F46CCE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6410586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2D23F0-CC6E-9D8F-9EEF-09817D647018}"/>
              </a:ext>
            </a:extLst>
          </p:cNvPr>
          <p:cNvCxnSpPr/>
          <p:nvPr/>
        </p:nvCxnSpPr>
        <p:spPr>
          <a:xfrm>
            <a:off x="2062292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F09393-894F-EEBF-6DCE-BEF6414C92BB}"/>
              </a:ext>
            </a:extLst>
          </p:cNvPr>
          <p:cNvCxnSpPr/>
          <p:nvPr/>
        </p:nvCxnSpPr>
        <p:spPr>
          <a:xfrm>
            <a:off x="8584733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4FB593-C19D-41AC-F12E-09A857D2EA94}"/>
              </a:ext>
            </a:extLst>
          </p:cNvPr>
          <p:cNvCxnSpPr>
            <a:cxnSpLocks/>
          </p:cNvCxnSpPr>
          <p:nvPr/>
        </p:nvCxnSpPr>
        <p:spPr>
          <a:xfrm flipV="1">
            <a:off x="2080465" y="253766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73DF22-1345-09F2-5F96-78DB7CA3981A}"/>
              </a:ext>
            </a:extLst>
          </p:cNvPr>
          <p:cNvCxnSpPr>
            <a:cxnSpLocks/>
          </p:cNvCxnSpPr>
          <p:nvPr/>
        </p:nvCxnSpPr>
        <p:spPr>
          <a:xfrm flipV="1">
            <a:off x="8649048" y="2528971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895274AC-67A4-2119-50DE-1CD3E4D325E2}"/>
              </a:ext>
            </a:extLst>
          </p:cNvPr>
          <p:cNvSpPr/>
          <p:nvPr/>
        </p:nvSpPr>
        <p:spPr>
          <a:xfrm>
            <a:off x="401097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BD70430A-F244-022E-BA1C-78B7393ED013}"/>
              </a:ext>
            </a:extLst>
          </p:cNvPr>
          <p:cNvSpPr/>
          <p:nvPr/>
        </p:nvSpPr>
        <p:spPr>
          <a:xfrm>
            <a:off x="622252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86E1FACA-40C7-032F-D536-C1EFDF0CF394}"/>
              </a:ext>
            </a:extLst>
          </p:cNvPr>
          <p:cNvSpPr/>
          <p:nvPr/>
        </p:nvSpPr>
        <p:spPr>
          <a:xfrm>
            <a:off x="8431631" y="2763322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4AE0F0-053D-E002-C736-4A6B76533A67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132014" y="2789774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0F84C7-3F17-CE5E-7DB1-7F28CD53C04C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132013" y="3431097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39D63E-02C5-309A-7B6B-948F5739189E}"/>
              </a:ext>
            </a:extLst>
          </p:cNvPr>
          <p:cNvCxnSpPr>
            <a:cxnSpLocks/>
          </p:cNvCxnSpPr>
          <p:nvPr/>
        </p:nvCxnSpPr>
        <p:spPr>
          <a:xfrm>
            <a:off x="6297075" y="2792491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7300FD-6C31-3CF1-4DAC-CC0667665B90}"/>
              </a:ext>
            </a:extLst>
          </p:cNvPr>
          <p:cNvCxnSpPr>
            <a:cxnSpLocks/>
          </p:cNvCxnSpPr>
          <p:nvPr/>
        </p:nvCxnSpPr>
        <p:spPr>
          <a:xfrm flipV="1">
            <a:off x="6297074" y="343381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59D87-2E53-F072-DDA3-F517C4D02D78}"/>
              </a:ext>
            </a:extLst>
          </p:cNvPr>
          <p:cNvCxnSpPr>
            <a:cxnSpLocks/>
          </p:cNvCxnSpPr>
          <p:nvPr/>
        </p:nvCxnSpPr>
        <p:spPr>
          <a:xfrm>
            <a:off x="8503380" y="2785426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35A5DC-74EC-F7CE-6048-84AC43E47E83}"/>
              </a:ext>
            </a:extLst>
          </p:cNvPr>
          <p:cNvCxnSpPr>
            <a:cxnSpLocks/>
          </p:cNvCxnSpPr>
          <p:nvPr/>
        </p:nvCxnSpPr>
        <p:spPr>
          <a:xfrm flipV="1">
            <a:off x="8503379" y="3426749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482FDFA-61D5-0C3C-F849-8C71D679C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13" y="5121855"/>
            <a:ext cx="3390504" cy="477182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C6A1BC3-2639-7471-54BD-CCF618ADA58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705869" y="253766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54A3F2B-553D-6672-5372-D333765D47D6}"/>
              </a:ext>
            </a:extLst>
          </p:cNvPr>
          <p:cNvCxnSpPr>
            <a:cxnSpLocks/>
          </p:cNvCxnSpPr>
          <p:nvPr/>
        </p:nvCxnSpPr>
        <p:spPr>
          <a:xfrm flipH="1">
            <a:off x="6880016" y="252897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5151DB-A09C-EB18-9EC8-5A86FC43D9C1}"/>
              </a:ext>
            </a:extLst>
          </p:cNvPr>
          <p:cNvCxnSpPr>
            <a:cxnSpLocks/>
          </p:cNvCxnSpPr>
          <p:nvPr/>
        </p:nvCxnSpPr>
        <p:spPr>
          <a:xfrm flipH="1">
            <a:off x="9163655" y="2499294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4D9756-011B-4424-B9D6-F0C227835509}"/>
              </a:ext>
            </a:extLst>
          </p:cNvPr>
          <p:cNvSpPr txBox="1"/>
          <p:nvPr/>
        </p:nvSpPr>
        <p:spPr>
          <a:xfrm>
            <a:off x="2792833" y="2634297"/>
            <a:ext cx="668901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5400"/>
              <a:t>Why</a:t>
            </a:r>
            <a:r>
              <a:rPr lang="zh-CN" altLang="en-US" sz="5400"/>
              <a:t> </a:t>
            </a:r>
            <a:r>
              <a:rPr lang="en-US" altLang="zh-CN" sz="5400"/>
              <a:t>Markov</a:t>
            </a:r>
            <a:r>
              <a:rPr lang="zh-CN" altLang="en-US" sz="5400"/>
              <a:t> </a:t>
            </a:r>
            <a:r>
              <a:rPr lang="en-US" altLang="zh-CN" sz="5400"/>
              <a:t>property?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55302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围棋和五子棋">
            <a:extLst>
              <a:ext uri="{FF2B5EF4-FFF2-40B4-BE49-F238E27FC236}">
                <a16:creationId xmlns:a16="http://schemas.microsoft.com/office/drawing/2014/main" id="{8C2F747E-EC58-6D5E-23CC-8B74E483E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6" y="2170836"/>
            <a:ext cx="3180328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4DA40-4FA6-5EF3-E23A-0E6B8B89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Mario">
            <a:extLst>
              <a:ext uri="{FF2B5EF4-FFF2-40B4-BE49-F238E27FC236}">
                <a16:creationId xmlns:a16="http://schemas.microsoft.com/office/drawing/2014/main" id="{481635F3-DD01-DA46-FE75-F82F366A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114" y="2170835"/>
            <a:ext cx="3409482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ess">
            <a:extLst>
              <a:ext uri="{FF2B5EF4-FFF2-40B4-BE49-F238E27FC236}">
                <a16:creationId xmlns:a16="http://schemas.microsoft.com/office/drawing/2014/main" id="{C6FE1BF9-BAD8-CABD-9712-F60C3D79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60" y="2170835"/>
            <a:ext cx="3207079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4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64403-91E1-D356-F3B3-002845B4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405" y="2792409"/>
            <a:ext cx="3390504" cy="4771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F232968-7F04-6FE9-1067-C5CE3379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4B931-94BF-C2F3-CC4B-B6B3919010AB}"/>
              </a:ext>
            </a:extLst>
          </p:cNvPr>
          <p:cNvGrpSpPr/>
          <p:nvPr/>
        </p:nvGrpSpPr>
        <p:grpSpPr>
          <a:xfrm>
            <a:off x="459659" y="1545917"/>
            <a:ext cx="7772400" cy="4141885"/>
            <a:chOff x="459659" y="1241116"/>
            <a:chExt cx="7772400" cy="41418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944C3BA-1037-A144-55E3-00A60A90D23E}"/>
                </a:ext>
              </a:extLst>
            </p:cNvPr>
            <p:cNvGrpSpPr/>
            <p:nvPr/>
          </p:nvGrpSpPr>
          <p:grpSpPr>
            <a:xfrm>
              <a:off x="459659" y="1241116"/>
              <a:ext cx="7772400" cy="3795188"/>
              <a:chOff x="243349" y="1339439"/>
              <a:chExt cx="7772400" cy="37951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18B2CD5-6470-609E-4784-DDB16AE3B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349" y="1339439"/>
                <a:ext cx="7772400" cy="3795188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C1E442-009A-B8CD-4348-C43539943061}"/>
                  </a:ext>
                </a:extLst>
              </p:cNvPr>
              <p:cNvGrpSpPr/>
              <p:nvPr/>
            </p:nvGrpSpPr>
            <p:grpSpPr>
              <a:xfrm>
                <a:off x="4899393" y="4011562"/>
                <a:ext cx="2805000" cy="369332"/>
                <a:chOff x="4899393" y="4011562"/>
                <a:chExt cx="2805000" cy="36933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C8E958D-2EDE-57CA-D600-A6FF6FE3B147}"/>
                    </a:ext>
                  </a:extLst>
                </p:cNvPr>
                <p:cNvSpPr txBox="1"/>
                <p:nvPr/>
              </p:nvSpPr>
              <p:spPr>
                <a:xfrm>
                  <a:off x="5611333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1</a:t>
                  </a:r>
                  <a:endParaRPr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C391932-A2BF-4E4F-5204-C1CD93D54999}"/>
                    </a:ext>
                  </a:extLst>
                </p:cNvPr>
                <p:cNvSpPr txBox="1"/>
                <p:nvPr/>
              </p:nvSpPr>
              <p:spPr>
                <a:xfrm>
                  <a:off x="4899393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9</a:t>
                  </a:r>
                  <a:endParaRPr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B9DD51-5536-E1B6-5B3C-CCBB74E9D3D4}"/>
                    </a:ext>
                  </a:extLst>
                </p:cNvPr>
                <p:cNvSpPr txBox="1"/>
                <p:nvPr/>
              </p:nvSpPr>
              <p:spPr>
                <a:xfrm>
                  <a:off x="7171875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4</a:t>
                  </a:r>
                  <a:endParaRPr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CE9C4EB-F1C6-A11F-B6B8-C0DA7BC9CBAE}"/>
                    </a:ext>
                  </a:extLst>
                </p:cNvPr>
                <p:cNvSpPr txBox="1"/>
                <p:nvPr/>
              </p:nvSpPr>
              <p:spPr>
                <a:xfrm>
                  <a:off x="6502695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6</a:t>
                  </a:r>
                  <a:endParaRPr/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E7960B-AEDC-6138-6CA9-13D3EE63B2CD}"/>
                </a:ext>
              </a:extLst>
            </p:cNvPr>
            <p:cNvSpPr txBox="1"/>
            <p:nvPr/>
          </p:nvSpPr>
          <p:spPr>
            <a:xfrm>
              <a:off x="3421626" y="5013669"/>
              <a:ext cx="211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(Daw,</a:t>
              </a:r>
              <a:r>
                <a:rPr lang="zh-CN" altLang="en-US"/>
                <a:t> </a:t>
              </a:r>
              <a:r>
                <a:rPr lang="en-US" altLang="zh-CN"/>
                <a:t>2011,</a:t>
              </a:r>
              <a:r>
                <a:rPr lang="zh-CN" altLang="en-US"/>
                <a:t> </a:t>
              </a:r>
              <a:r>
                <a:rPr lang="en-US" altLang="zh-CN" i="1"/>
                <a:t>Neuron</a:t>
              </a:r>
              <a:r>
                <a:rPr lang="en-US" altLang="zh-CN"/>
                <a:t>)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854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C0911-BB30-7405-2B36-F71B9C1FE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DA775-2692-C1F8-624F-EC085E667DA9}"/>
              </a:ext>
            </a:extLst>
          </p:cNvPr>
          <p:cNvSpPr txBox="1"/>
          <p:nvPr/>
        </p:nvSpPr>
        <p:spPr>
          <a:xfrm>
            <a:off x="2455333" y="2760091"/>
            <a:ext cx="7281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/>
              <a:t>Decision-making</a:t>
            </a:r>
            <a:r>
              <a:rPr lang="zh-CN" altLang="en-US" sz="5400"/>
              <a:t> </a:t>
            </a:r>
            <a:r>
              <a:rPr lang="en-US" altLang="zh-CN" sz="5400"/>
              <a:t>on</a:t>
            </a:r>
            <a:r>
              <a:rPr lang="zh-CN" altLang="en-US" sz="5400"/>
              <a:t> </a:t>
            </a:r>
            <a:r>
              <a:rPr lang="en-US" altLang="zh-CN" sz="5400"/>
              <a:t>MDP</a:t>
            </a:r>
          </a:p>
        </p:txBody>
      </p:sp>
    </p:spTree>
    <p:extLst>
      <p:ext uri="{BB962C8B-B14F-4D97-AF65-F5344CB8AC3E}">
        <p14:creationId xmlns:p14="http://schemas.microsoft.com/office/powerpoint/2010/main" val="511338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F5BCD-5CCA-4D2C-F773-9B884D8A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4B9664-4C61-35DA-61A6-50C4BC4D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mage result for 李世石 alphago ">
            <a:extLst>
              <a:ext uri="{FF2B5EF4-FFF2-40B4-BE49-F238E27FC236}">
                <a16:creationId xmlns:a16="http://schemas.microsoft.com/office/drawing/2014/main" id="{377E05DD-0DBC-FA9A-E9DD-AD41C173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49" y="2078574"/>
            <a:ext cx="3967702" cy="31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780E7A9-5DFB-87A4-21A2-0C8F87190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5" t="7433" r="8141" b="39153"/>
          <a:stretch/>
        </p:blipFill>
        <p:spPr bwMode="auto">
          <a:xfrm>
            <a:off x="8338459" y="1903669"/>
            <a:ext cx="3618739" cy="333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65BBF-18A7-88E9-9492-C2B655127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65" y="1842516"/>
            <a:ext cx="3158611" cy="33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4A738-71DD-CDA3-6AA5-4F3CA54A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52" y="1339439"/>
            <a:ext cx="7841226" cy="46463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9E206-370F-79AC-1295-D5E8610CF506}"/>
              </a:ext>
            </a:extLst>
          </p:cNvPr>
          <p:cNvSpPr txBox="1"/>
          <p:nvPr/>
        </p:nvSpPr>
        <p:spPr>
          <a:xfrm>
            <a:off x="8583561" y="6261066"/>
            <a:ext cx="34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(Silver,</a:t>
            </a:r>
            <a:r>
              <a:rPr lang="zh-CN" altLang="en-US"/>
              <a:t> </a:t>
            </a:r>
            <a:r>
              <a:rPr lang="en-US" altLang="zh-CN"/>
              <a:t>2022,</a:t>
            </a:r>
            <a:r>
              <a:rPr lang="zh-CN" altLang="en-US"/>
              <a:t> </a:t>
            </a:r>
            <a:r>
              <a:rPr lang="en-US" altLang="zh-CN" i="1"/>
              <a:t>Artificial Intelligence</a:t>
            </a:r>
            <a:r>
              <a:rPr lang="en-US" altLang="zh-CN"/>
              <a:t>)</a:t>
            </a: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7EFA5D-1A0C-4966-ECBD-B6AB35D55F3C}"/>
              </a:ext>
            </a:extLst>
          </p:cNvPr>
          <p:cNvGrpSpPr/>
          <p:nvPr/>
        </p:nvGrpSpPr>
        <p:grpSpPr>
          <a:xfrm>
            <a:off x="3495369" y="4404732"/>
            <a:ext cx="4265880" cy="555642"/>
            <a:chOff x="3495369" y="4404732"/>
            <a:chExt cx="4265880" cy="55564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6606C4-211C-DD8D-F6BA-FB951B8BC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415" y="4404732"/>
              <a:ext cx="540834" cy="390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7D2948-8335-40C3-2C22-3D091CEA9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369" y="4807974"/>
              <a:ext cx="1597741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144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BDC4F-F175-9C36-3661-DF74A40A0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00B7E47-85A3-25A6-628C-6F8C31C8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mage result for 李世石 alphago ">
            <a:extLst>
              <a:ext uri="{FF2B5EF4-FFF2-40B4-BE49-F238E27FC236}">
                <a16:creationId xmlns:a16="http://schemas.microsoft.com/office/drawing/2014/main" id="{A6130447-43B5-302F-65E9-F7D7E80E8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49" y="2078574"/>
            <a:ext cx="3967702" cy="31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50FCAC5-CC06-9F37-D75F-A3DE200B3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5" t="7433" r="8141" b="39153"/>
          <a:stretch/>
        </p:blipFill>
        <p:spPr bwMode="auto">
          <a:xfrm>
            <a:off x="8338459" y="1903669"/>
            <a:ext cx="3618739" cy="333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8143AE-85CB-DB43-F4B2-DA0975BBA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65" y="1842516"/>
            <a:ext cx="3158611" cy="33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96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92A40B4F-D54A-D590-DC08-51AEF9D5703C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9D456D-057F-14E4-00B9-2A8C2A88BAA4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F8CD81-BDFE-BAAB-9796-48CA6E8A237C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F1303F-6829-76D2-1AEB-3B2D4EF72973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55564D-BF82-88CE-F7B6-8BD63E663D3F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69ED77-A39A-DB20-5E8C-B44C676D7BE2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28F299-1C0A-EFD4-FB44-B6209D4640E9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08E0B6-7FBB-EE58-EA01-2EB14E1DFE3C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5CD6D6-71A2-701A-40FF-101E0C76BE4B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51E508-41F6-3625-4D5E-30C1150C9D7F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F0E835-0582-3B20-1BC8-040FB7D79CCE}"/>
              </a:ext>
            </a:extLst>
          </p:cNvPr>
          <p:cNvCxnSpPr/>
          <p:nvPr/>
        </p:nvCxnSpPr>
        <p:spPr>
          <a:xfrm>
            <a:off x="1909503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6C16D7-57E3-401F-8CF1-8ED2DD523E7F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BCD97F-B618-CE80-3D61-9667A9EC44B1}"/>
              </a:ext>
            </a:extLst>
          </p:cNvPr>
          <p:cNvCxnSpPr>
            <a:cxnSpLocks/>
          </p:cNvCxnSpPr>
          <p:nvPr/>
        </p:nvCxnSpPr>
        <p:spPr>
          <a:xfrm flipV="1">
            <a:off x="1927676" y="2334334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08BC36-2113-BB0D-5525-EDF80E00AFC8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6A63A9E5-F754-01A5-D526-D863FC43A465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556469B1-1231-E133-CDA4-FD6DF054F6CB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510BCF63-1952-5338-96A8-1EFE5B41A8A7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792A82-A868-FDB9-A7DC-655D801D2774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5640A9-67BB-F638-D4BA-DDC95FEBAA5E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8B3E14D-F8B7-9942-305D-2B237574C64C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AC9547E-B6AC-2359-9A64-3441E88AE94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843DF7-2B98-597B-BC8C-A2083AF98782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4263EB-5744-4719-6E40-C3BDA3A031D3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D6744B01-551C-EA17-300B-331F0B15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2" y="3856323"/>
            <a:ext cx="2783709" cy="29939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4EDA61-19B5-A1F5-7022-958E3A94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3C62B-23E8-AE6B-7CB2-3FCC41F9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37" r="1073" b="-3935"/>
          <a:stretch/>
        </p:blipFill>
        <p:spPr>
          <a:xfrm>
            <a:off x="3406725" y="5030475"/>
            <a:ext cx="5720317" cy="4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00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1E081-A975-3550-77E7-B4A94BDE8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53DB3160-626C-299A-B86D-E14BE0D12A7A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005859-A745-265D-EFBF-4016BB3B5AFD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9C5F00-BEC2-4CEC-6DF0-848E3D44E0CF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D3E9D6-9761-DD0E-FE81-7DAF2FFA50DC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1C6861-431D-DB42-5D4F-CD8CF068DAC5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86B923-265F-3CD8-193C-46E1789627FC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626CCC-7401-3497-E1EA-CE29C022679D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012354-03D0-504B-B389-000D220D493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81F2A6-864E-D1CC-5E24-B106F805AE74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2DE0C7-E73F-447A-D231-3F75D851E285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4BB2996-5A6D-CC5E-E75F-5932D8BD4D36}"/>
              </a:ext>
            </a:extLst>
          </p:cNvPr>
          <p:cNvCxnSpPr/>
          <p:nvPr/>
        </p:nvCxnSpPr>
        <p:spPr>
          <a:xfrm>
            <a:off x="1909503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BF2B4D-85B7-C797-2066-BA2279A75076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1958FA-5117-4C51-6F14-F368D83EEFF9}"/>
              </a:ext>
            </a:extLst>
          </p:cNvPr>
          <p:cNvCxnSpPr>
            <a:cxnSpLocks/>
          </p:cNvCxnSpPr>
          <p:nvPr/>
        </p:nvCxnSpPr>
        <p:spPr>
          <a:xfrm flipV="1">
            <a:off x="1927676" y="2334334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75DD0D-0B20-90F7-7442-1B59098E334D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4B9E5117-3AA7-A3EF-8824-82778E5D55D0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36047D9E-A747-8F2F-10B9-BA6175242136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414A1140-C068-7C67-1FC6-F926AE352CA8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7CD756-FD9A-4F55-1A33-EB0DC63E607F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960435-4304-8F2F-4ECD-BB95E6E49744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1DA7BA-211E-1ED3-F9F0-FDF141FECE98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5328FE-1B10-28A4-9FFE-122B6F66134E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7832C3-2B1B-C2CD-4E32-22A222D24600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384EBA-21B4-DD49-A2A2-62962D12D911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A89D5EF-E6F0-0944-268B-7A9E5A53FC6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Expected cumulative reward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31239-C2CA-0D42-ABFC-6379FD03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041" y="5030474"/>
            <a:ext cx="6118579" cy="413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435E21-E6BD-6044-9817-805EAC76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7" r="1073" b="-3935"/>
          <a:stretch/>
        </p:blipFill>
        <p:spPr>
          <a:xfrm>
            <a:off x="3406725" y="5030475"/>
            <a:ext cx="5720317" cy="4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01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57FE6-96D5-BBB6-DE94-ECCCB7C2C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FFDE4C7-F108-3DA9-F8D3-D6BC4F22089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Value: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199A-3387-8FC0-8686-763B31C4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97" y="5041107"/>
            <a:ext cx="8803758" cy="41328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F88FCE5-4B7E-52FF-0850-B44EAC184121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A815D-061D-5CE7-1E7E-1182696E60E6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B90E90-0FF9-9370-9669-C9FE968CCB9E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DAC459-1751-F819-BC53-536663C9C015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D84FE3-B509-4F1B-9BAA-28596CE98886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577B9F-2FE8-C115-1D02-C7B9B46822EF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9C5473-7BC4-07B4-EBB7-C21506C3EA89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310A96-2390-E0CF-E431-B44C968D0BED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1E60DC-7361-189C-2BAF-1808649CD98C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30B271-AD64-CEFF-52AE-C46521FC8F1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3322B3-AC6B-8B98-E1C2-5837E87CA772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E49A96-E228-E60C-1F7D-F17AE8EB47FB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Diamond 28">
            <a:extLst>
              <a:ext uri="{FF2B5EF4-FFF2-40B4-BE49-F238E27FC236}">
                <a16:creationId xmlns:a16="http://schemas.microsoft.com/office/drawing/2014/main" id="{2E79EC7A-38AE-8FCD-04F7-53BB950CE859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C318D8C-8CEE-FE46-0F9A-8CAF8F26AFBB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9E62EE84-0CEA-ED50-52E1-570BDF54C7AD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69D1EC-2BEE-08B9-1655-95300D4C15D4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9ABAD6-0CD8-99BC-A0B4-0D58F515E38D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82615E-E408-483B-8B90-37E1B0031D4E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F29329-7E5E-E7C7-6676-7295E055CD46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A651EC-E98E-1674-8429-213E4584D69C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8C0A85-287F-2214-AB2E-AC629D12998F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CCA2B31-0039-AC4C-07B8-C8CBB2C9CF8C}"/>
              </a:ext>
            </a:extLst>
          </p:cNvPr>
          <p:cNvSpPr txBox="1"/>
          <p:nvPr/>
        </p:nvSpPr>
        <p:spPr>
          <a:xfrm>
            <a:off x="3373754" y="2145970"/>
            <a:ext cx="724429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/>
              <a:t>S</a:t>
            </a:r>
            <a:r>
              <a:rPr lang="en-US" altLang="zh-CN" sz="2000" baseline="-25000"/>
              <a:t>t-1</a:t>
            </a:r>
            <a:r>
              <a:rPr lang="en-US" altLang="zh-CN" sz="2000"/>
              <a:t>=s</a:t>
            </a:r>
            <a:endParaRPr sz="20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12D8A6-4FCE-3147-134A-374198160EE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727118" y="1314724"/>
            <a:ext cx="1" cy="6630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08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99E09-C2D8-DF69-A072-A6BBDD6CF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6EFA3A-EAB0-C03E-1C46-4C0B84F83543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Value: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 descr="Image result for 康庄大道">
            <a:extLst>
              <a:ext uri="{FF2B5EF4-FFF2-40B4-BE49-F238E27FC236}">
                <a16:creationId xmlns:a16="http://schemas.microsoft.com/office/drawing/2014/main" id="{38830C53-94F4-5023-3AAC-5B50D0B6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68" y="2039952"/>
            <a:ext cx="4217139" cy="328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危险的墙">
            <a:extLst>
              <a:ext uri="{FF2B5EF4-FFF2-40B4-BE49-F238E27FC236}">
                <a16:creationId xmlns:a16="http://schemas.microsoft.com/office/drawing/2014/main" id="{90271769-0AB0-6613-33C1-B718CAA7D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70"/>
          <a:stretch/>
        </p:blipFill>
        <p:spPr bwMode="auto">
          <a:xfrm>
            <a:off x="1103277" y="2039953"/>
            <a:ext cx="4333064" cy="328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74E0F2-12F0-D2EB-7B20-E72CF6C8C3CC}"/>
              </a:ext>
            </a:extLst>
          </p:cNvPr>
          <p:cNvSpPr txBox="1"/>
          <p:nvPr/>
        </p:nvSpPr>
        <p:spPr>
          <a:xfrm>
            <a:off x="4977745" y="572101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君子不立危墙之下</a:t>
            </a:r>
            <a:endParaRPr sz="2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2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C712-722F-F0E3-316D-7102ACE8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B1D8C9-BC98-BA88-234D-5E92A33C848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DAC0AC-B9B8-F8DB-D74B-93E33D423D2A}"/>
              </a:ext>
            </a:extLst>
          </p:cNvPr>
          <p:cNvGrpSpPr/>
          <p:nvPr/>
        </p:nvGrpSpPr>
        <p:grpSpPr>
          <a:xfrm>
            <a:off x="2780033" y="1765152"/>
            <a:ext cx="6631934" cy="2308065"/>
            <a:chOff x="3370586" y="1977803"/>
            <a:chExt cx="6631934" cy="230806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D39C5E9-1D0E-A947-CA1E-636F99608715}"/>
                </a:ext>
              </a:extLst>
            </p:cNvPr>
            <p:cNvSpPr/>
            <p:nvPr/>
          </p:nvSpPr>
          <p:spPr>
            <a:xfrm>
              <a:off x="3370587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670126E-0E4E-2FE3-54C2-265D88282E02}"/>
                </a:ext>
              </a:extLst>
            </p:cNvPr>
            <p:cNvSpPr/>
            <p:nvPr/>
          </p:nvSpPr>
          <p:spPr>
            <a:xfrm>
              <a:off x="3370586" y="3508488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t-1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02C2A29-BEA2-E9FA-288A-28B2B4ABB3CA}"/>
                </a:ext>
              </a:extLst>
            </p:cNvPr>
            <p:cNvSpPr/>
            <p:nvPr/>
          </p:nvSpPr>
          <p:spPr>
            <a:xfrm>
              <a:off x="5544734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S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D07D17-CA66-7704-4DC0-46EE599546FB}"/>
                </a:ext>
              </a:extLst>
            </p:cNvPr>
            <p:cNvSpPr/>
            <p:nvPr/>
          </p:nvSpPr>
          <p:spPr>
            <a:xfrm>
              <a:off x="5544733" y="3508488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0A4AAF-4114-8DCB-6AD1-FA030D8DAD3F}"/>
                </a:ext>
              </a:extLst>
            </p:cNvPr>
            <p:cNvSpPr/>
            <p:nvPr/>
          </p:nvSpPr>
          <p:spPr>
            <a:xfrm>
              <a:off x="7718881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S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t+1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D2D89A-2BBC-632E-B419-319B35CCCA78}"/>
                </a:ext>
              </a:extLst>
            </p:cNvPr>
            <p:cNvSpPr/>
            <p:nvPr/>
          </p:nvSpPr>
          <p:spPr>
            <a:xfrm>
              <a:off x="7718879" y="3508487"/>
              <a:ext cx="777381" cy="7773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t+1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7652B37-2ABC-EE3B-FA1F-8EEC1E585C13}"/>
                </a:ext>
              </a:extLst>
            </p:cNvPr>
            <p:cNvCxnSpPr>
              <a:stCxn id="2" idx="6"/>
              <a:endCxn id="4" idx="2"/>
            </p:cNvCxnSpPr>
            <p:nvPr/>
          </p:nvCxnSpPr>
          <p:spPr>
            <a:xfrm>
              <a:off x="4083651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DDE521-3C1F-FAC8-9E9B-D20C67C641F8}"/>
                </a:ext>
              </a:extLst>
            </p:cNvPr>
            <p:cNvCxnSpPr>
              <a:cxnSpLocks/>
              <a:stCxn id="3" idx="6"/>
              <a:endCxn id="4" idx="2"/>
            </p:cNvCxnSpPr>
            <p:nvPr/>
          </p:nvCxnSpPr>
          <p:spPr>
            <a:xfrm flipV="1">
              <a:off x="4083650" y="2334335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5C51171-8489-A9D6-290B-A36399D15668}"/>
                </a:ext>
              </a:extLst>
            </p:cNvPr>
            <p:cNvCxnSpPr/>
            <p:nvPr/>
          </p:nvCxnSpPr>
          <p:spPr>
            <a:xfrm>
              <a:off x="6257797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CBC3AC-E56C-FA61-C7CB-DF931D165984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6257797" y="2334335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74A28F-CA70-A88E-D06B-4E447AE1B0C5}"/>
                </a:ext>
              </a:extLst>
            </p:cNvPr>
            <p:cNvCxnSpPr/>
            <p:nvPr/>
          </p:nvCxnSpPr>
          <p:spPr>
            <a:xfrm>
              <a:off x="8431944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01A4E9-69B5-2F81-3FFA-3D6186347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6259" y="2325638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86B5A145-0FD6-FD9C-54D3-992CA99F7E43}"/>
                </a:ext>
              </a:extLst>
            </p:cNvPr>
            <p:cNvSpPr/>
            <p:nvPr/>
          </p:nvSpPr>
          <p:spPr>
            <a:xfrm>
              <a:off x="3858189" y="2559989"/>
              <a:ext cx="901122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t-1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D2DDC116-925A-49F2-594F-0B2A9DBB9D99}"/>
                </a:ext>
              </a:extLst>
            </p:cNvPr>
            <p:cNvSpPr/>
            <p:nvPr/>
          </p:nvSpPr>
          <p:spPr>
            <a:xfrm>
              <a:off x="6069739" y="2559989"/>
              <a:ext cx="901122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92124067-91A5-CE67-B01D-B9E27943B953}"/>
                </a:ext>
              </a:extLst>
            </p:cNvPr>
            <p:cNvSpPr/>
            <p:nvPr/>
          </p:nvSpPr>
          <p:spPr>
            <a:xfrm>
              <a:off x="8278842" y="2559989"/>
              <a:ext cx="989206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t+1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532CF2-7D63-335F-E19D-88EC2D287385}"/>
                </a:ext>
              </a:extLst>
            </p:cNvPr>
            <p:cNvCxnSpPr>
              <a:cxnSpLocks/>
              <a:stCxn id="3" idx="7"/>
            </p:cNvCxnSpPr>
            <p:nvPr/>
          </p:nvCxnSpPr>
          <p:spPr>
            <a:xfrm flipV="1">
              <a:off x="3979224" y="3227764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45EBB8F-3D42-2E90-9AD5-C112ED928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285" y="3230481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6A5387-1A4A-135B-A05E-FB2BBD62F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0590" y="3223416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BE509E8-C2F0-854E-0256-F32D9C932FFB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4553080" y="2334335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930A3F-0245-D979-15B9-B5FBAC27E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7227" y="2325638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C18734-ED42-50FB-9B27-443D4E2C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0866" y="2295961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4A9B85-CEFD-1D8E-4D2E-B58AE13DFC4D}"/>
                </a:ext>
              </a:extLst>
            </p:cNvPr>
            <p:cNvSpPr txBox="1"/>
            <p:nvPr/>
          </p:nvSpPr>
          <p:spPr>
            <a:xfrm>
              <a:off x="3373754" y="2145970"/>
              <a:ext cx="724429" cy="40011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S</a:t>
              </a:r>
              <a:r>
                <a:rPr lang="en-US" altLang="zh-CN" sz="2000" baseline="-25000"/>
                <a:t>t-1</a:t>
              </a:r>
              <a:r>
                <a:rPr lang="en-US" altLang="zh-CN" sz="2000"/>
                <a:t>=s</a:t>
              </a:r>
              <a:endParaRPr sz="20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999AE75-7FF1-38A0-8930-223619DDD8F7}"/>
              </a:ext>
            </a:extLst>
          </p:cNvPr>
          <p:cNvSpPr txBox="1"/>
          <p:nvPr/>
        </p:nvSpPr>
        <p:spPr>
          <a:xfrm>
            <a:off x="3342507" y="5296693"/>
            <a:ext cx="497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maps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state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distribution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actions</a:t>
            </a:r>
            <a:r>
              <a:rPr lang="zh-CN" altLang="en-US"/>
              <a:t> </a:t>
            </a: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67FD3F-9940-E05D-6B4F-F3B95AB0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82" y="4715645"/>
            <a:ext cx="977900" cy="3937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F6CCF8-8CCE-ECDB-B6D2-6F75B9D4DFAA}"/>
              </a:ext>
            </a:extLst>
          </p:cNvPr>
          <p:cNvCxnSpPr>
            <a:cxnSpLocks/>
          </p:cNvCxnSpPr>
          <p:nvPr/>
        </p:nvCxnSpPr>
        <p:spPr>
          <a:xfrm flipH="1">
            <a:off x="3136565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2F8A03-E7E8-A046-5AF1-7B62D8B503D6}"/>
              </a:ext>
            </a:extLst>
          </p:cNvPr>
          <p:cNvCxnSpPr>
            <a:cxnSpLocks/>
          </p:cNvCxnSpPr>
          <p:nvPr/>
        </p:nvCxnSpPr>
        <p:spPr>
          <a:xfrm flipH="1">
            <a:off x="5306933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B44B1-807B-0F35-48A0-9A9FB8B4D75E}"/>
              </a:ext>
            </a:extLst>
          </p:cNvPr>
          <p:cNvCxnSpPr>
            <a:cxnSpLocks/>
          </p:cNvCxnSpPr>
          <p:nvPr/>
        </p:nvCxnSpPr>
        <p:spPr>
          <a:xfrm flipH="1">
            <a:off x="7515564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3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EA181-9591-BCEC-13A1-AD1384F2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FA9E14-3F9E-65E2-FA72-3E53378A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52" y="1233114"/>
            <a:ext cx="7841226" cy="46463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A50141-A265-114D-B3B8-4E95CDA1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006676-FCE0-673B-7360-281E46E8D8AB}"/>
              </a:ext>
            </a:extLst>
          </p:cNvPr>
          <p:cNvGrpSpPr/>
          <p:nvPr/>
        </p:nvGrpSpPr>
        <p:grpSpPr>
          <a:xfrm>
            <a:off x="3484737" y="4319672"/>
            <a:ext cx="4265880" cy="555642"/>
            <a:chOff x="3495369" y="4404732"/>
            <a:chExt cx="4265880" cy="55564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21701E-728C-2C50-765A-A42746E8A5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415" y="4404732"/>
              <a:ext cx="540834" cy="390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7EC998-BB5F-E825-9560-B2FA006F8C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369" y="4807974"/>
              <a:ext cx="1597741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25A382E-75B3-C3C9-0711-774A5AAC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610751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2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A357-0A1B-137F-4C8D-7A1685C1B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7815-D4CE-1D8B-56A0-A1A8267A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89" y="-17766"/>
            <a:ext cx="10515600" cy="1325563"/>
          </a:xfrm>
        </p:spPr>
        <p:txBody>
          <a:bodyPr/>
          <a:lstStyle/>
          <a:p>
            <a:r>
              <a:rPr lang="en-US" altLang="zh-CN" b="1"/>
              <a:t>The</a:t>
            </a:r>
            <a:r>
              <a:rPr lang="zh-CN" altLang="en-US" b="1"/>
              <a:t> </a:t>
            </a:r>
            <a:r>
              <a:rPr lang="en-US" altLang="zh-CN" b="1"/>
              <a:t>motivation</a:t>
            </a:r>
            <a:r>
              <a:rPr lang="zh-CN" altLang="en-US" b="1"/>
              <a:t> </a:t>
            </a:r>
            <a:r>
              <a:rPr lang="en-US" altLang="zh-CN" b="1"/>
              <a:t>of</a:t>
            </a:r>
            <a:r>
              <a:rPr lang="zh-CN" altLang="en-US" b="1"/>
              <a:t> </a:t>
            </a:r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endParaRPr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DB0D6-7A20-51DD-4140-916C43F4D769}"/>
              </a:ext>
            </a:extLst>
          </p:cNvPr>
          <p:cNvGrpSpPr/>
          <p:nvPr/>
        </p:nvGrpSpPr>
        <p:grpSpPr>
          <a:xfrm>
            <a:off x="2720590" y="1190992"/>
            <a:ext cx="5535388" cy="5201631"/>
            <a:chOff x="2996081" y="1252538"/>
            <a:chExt cx="5600231" cy="52625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96A0046-FAD9-C3E1-BF1C-195F130D7314}"/>
                </a:ext>
              </a:extLst>
            </p:cNvPr>
            <p:cNvGrpSpPr/>
            <p:nvPr/>
          </p:nvGrpSpPr>
          <p:grpSpPr>
            <a:xfrm>
              <a:off x="3595687" y="1252538"/>
              <a:ext cx="5000625" cy="4743450"/>
              <a:chOff x="3595687" y="1466850"/>
              <a:chExt cx="5000625" cy="4743450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79800B8A-2B23-5A49-B077-50DC01DB95B7}"/>
                  </a:ext>
                </a:extLst>
              </p:cNvPr>
              <p:cNvCxnSpPr/>
              <p:nvPr/>
            </p:nvCxnSpPr>
            <p:spPr>
              <a:xfrm>
                <a:off x="3595687" y="6210300"/>
                <a:ext cx="500062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221CC3B-06E4-E831-4975-342B2EE13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5687" y="1466850"/>
                <a:ext cx="0" cy="474345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606B48-C6D7-6674-5B0E-2900197898DD}"/>
                </a:ext>
              </a:extLst>
            </p:cNvPr>
            <p:cNvSpPr txBox="1"/>
            <p:nvPr/>
          </p:nvSpPr>
          <p:spPr>
            <a:xfrm>
              <a:off x="5085861" y="6114992"/>
              <a:ext cx="2099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Hands-on-practice</a:t>
              </a:r>
              <a:endParaRPr sz="2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C75009-D58B-2E9F-AE8E-11BEE6704D08}"/>
                </a:ext>
              </a:extLst>
            </p:cNvPr>
            <p:cNvSpPr txBox="1"/>
            <p:nvPr/>
          </p:nvSpPr>
          <p:spPr>
            <a:xfrm rot="16200000">
              <a:off x="2606231" y="3424208"/>
              <a:ext cx="1179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RL</a:t>
              </a:r>
              <a:r>
                <a:rPr lang="zh-CN" altLang="en-US" sz="2000"/>
                <a:t> </a:t>
              </a:r>
              <a:r>
                <a:rPr lang="en-US" altLang="zh-CN" sz="2000"/>
                <a:t>theory</a:t>
              </a:r>
              <a:endParaRPr sz="20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E23EC7-4AAB-8699-B2A9-08254499B104}"/>
              </a:ext>
            </a:extLst>
          </p:cNvPr>
          <p:cNvSpPr txBox="1"/>
          <p:nvPr/>
        </p:nvSpPr>
        <p:spPr>
          <a:xfrm>
            <a:off x="2434044" y="7516574"/>
            <a:ext cx="247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Q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psychology</a:t>
            </a: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6B0055-F734-82A3-694D-1ACF7841EFB8}"/>
              </a:ext>
            </a:extLst>
          </p:cNvPr>
          <p:cNvGrpSpPr/>
          <p:nvPr/>
        </p:nvGrpSpPr>
        <p:grpSpPr>
          <a:xfrm>
            <a:off x="4309287" y="5112848"/>
            <a:ext cx="1851987" cy="587722"/>
            <a:chOff x="4316229" y="5070938"/>
            <a:chExt cx="1851987" cy="58772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F68270-4693-C8E9-99F7-C43DCBA560DF}"/>
                </a:ext>
              </a:extLst>
            </p:cNvPr>
            <p:cNvSpPr/>
            <p:nvPr/>
          </p:nvSpPr>
          <p:spPr>
            <a:xfrm>
              <a:off x="4316229" y="5070938"/>
              <a:ext cx="394913" cy="39491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F7978-EEB7-BC6E-F9B2-153DCD1BA324}"/>
                </a:ext>
              </a:extLst>
            </p:cNvPr>
            <p:cNvSpPr txBox="1"/>
            <p:nvPr/>
          </p:nvSpPr>
          <p:spPr>
            <a:xfrm>
              <a:off x="4421006" y="5196995"/>
              <a:ext cx="1747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RW</a:t>
              </a:r>
              <a:r>
                <a:rPr lang="zh-CN" altLang="en-US" sz="1200"/>
                <a:t> </a:t>
              </a:r>
              <a:r>
                <a:rPr lang="en-US" altLang="zh-CN" sz="1200"/>
                <a:t>model</a:t>
              </a:r>
              <a:r>
                <a:rPr lang="zh-CN" altLang="en-US" sz="1200"/>
                <a:t> </a:t>
              </a:r>
              <a:r>
                <a:rPr lang="en-US" altLang="zh-CN" sz="1200"/>
                <a:t>in</a:t>
              </a:r>
              <a:r>
                <a:rPr lang="zh-CN" altLang="en-US" sz="1200"/>
                <a:t> </a:t>
              </a:r>
              <a:r>
                <a:rPr lang="en-US" altLang="zh-CN" sz="1200"/>
                <a:t>psychology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/>
                <a:t>&amp;</a:t>
              </a:r>
              <a:r>
                <a:rPr lang="zh-CN" altLang="en-US" sz="1200"/>
                <a:t> </a:t>
              </a:r>
              <a:r>
                <a:rPr lang="en-US" altLang="zh-CN" sz="1200"/>
                <a:t>Neuroscience</a:t>
              </a:r>
              <a:endParaRPr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733417-ABBD-BC61-91F3-3CF99E7195C4}"/>
              </a:ext>
            </a:extLst>
          </p:cNvPr>
          <p:cNvGrpSpPr/>
          <p:nvPr/>
        </p:nvGrpSpPr>
        <p:grpSpPr>
          <a:xfrm>
            <a:off x="7411109" y="1218303"/>
            <a:ext cx="2075376" cy="803581"/>
            <a:chOff x="7079514" y="2249860"/>
            <a:chExt cx="2075376" cy="8035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9E46E8-6637-6120-118E-98E206DE4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436" y="2249860"/>
              <a:ext cx="572583" cy="56674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84050-9A12-5550-A135-216A444E3007}"/>
                </a:ext>
              </a:extLst>
            </p:cNvPr>
            <p:cNvSpPr txBox="1"/>
            <p:nvPr/>
          </p:nvSpPr>
          <p:spPr>
            <a:xfrm>
              <a:off x="7079514" y="2591776"/>
              <a:ext cx="2075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CS285: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3"/>
                </a:rPr>
                <a:t>Deep</a:t>
              </a:r>
              <a:r>
                <a:rPr lang="zh-CN" altLang="en-US" sz="1200">
                  <a:hlinkClick r:id="rId3"/>
                </a:rPr>
                <a:t> </a:t>
              </a:r>
              <a:r>
                <a:rPr lang="en-US" altLang="zh-CN" sz="1200">
                  <a:hlinkClick r:id="rId3"/>
                </a:rPr>
                <a:t>Reinforcement</a:t>
              </a:r>
              <a:r>
                <a:rPr lang="zh-CN" altLang="en-US" sz="1200">
                  <a:hlinkClick r:id="rId3"/>
                </a:rPr>
                <a:t> </a:t>
              </a:r>
              <a:r>
                <a:rPr lang="en-US" altLang="zh-CN" sz="1200">
                  <a:hlinkClick r:id="rId3"/>
                </a:rPr>
                <a:t>Learning</a:t>
              </a:r>
              <a:r>
                <a:rPr lang="zh-CN" altLang="en-US" sz="1200">
                  <a:hlinkClick r:id="rId3"/>
                </a:rPr>
                <a:t> </a:t>
              </a:r>
              <a:endParaRPr sz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1B483E-12FE-2976-A11E-CBB9E0684B12}"/>
              </a:ext>
            </a:extLst>
          </p:cNvPr>
          <p:cNvGrpSpPr/>
          <p:nvPr/>
        </p:nvGrpSpPr>
        <p:grpSpPr>
          <a:xfrm>
            <a:off x="3519692" y="2620294"/>
            <a:ext cx="2006009" cy="834246"/>
            <a:chOff x="4010026" y="2344090"/>
            <a:chExt cx="2006009" cy="834246"/>
          </a:xfrm>
        </p:grpSpPr>
        <p:pic>
          <p:nvPicPr>
            <p:cNvPr id="1038" name="Picture 14" descr="Home - David Silver">
              <a:extLst>
                <a:ext uri="{FF2B5EF4-FFF2-40B4-BE49-F238E27FC236}">
                  <a16:creationId xmlns:a16="http://schemas.microsoft.com/office/drawing/2014/main" id="{F9C4CD4C-2766-BF8A-91C6-1F81D7C85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026" y="2344090"/>
              <a:ext cx="566743" cy="56674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B294B0-B4F5-E107-010A-0E6B179BEB30}"/>
                </a:ext>
              </a:extLst>
            </p:cNvPr>
            <p:cNvSpPr txBox="1"/>
            <p:nvPr/>
          </p:nvSpPr>
          <p:spPr>
            <a:xfrm>
              <a:off x="4304541" y="2716671"/>
              <a:ext cx="171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UCL</a:t>
              </a:r>
              <a:r>
                <a:rPr lang="zh-CN" altLang="en-US" sz="1200"/>
                <a:t> </a:t>
              </a:r>
              <a:r>
                <a:rPr lang="en-US" altLang="zh-CN" sz="1200"/>
                <a:t>course</a:t>
              </a:r>
              <a:r>
                <a:rPr lang="zh-CN" altLang="en-US" sz="1200"/>
                <a:t> </a:t>
              </a:r>
              <a:r>
                <a:rPr lang="en-US" altLang="zh-CN" sz="1200"/>
                <a:t>on</a:t>
              </a:r>
              <a:r>
                <a:rPr lang="zh-CN" altLang="en-US" sz="1200"/>
                <a:t> </a:t>
              </a:r>
              <a:r>
                <a:rPr lang="en-US" altLang="zh-CN" sz="1200"/>
                <a:t>RL: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5"/>
                </a:rPr>
                <a:t>Reinforcement</a:t>
              </a:r>
              <a:r>
                <a:rPr lang="zh-CN" altLang="en-US" sz="1200">
                  <a:hlinkClick r:id="rId5"/>
                </a:rPr>
                <a:t> </a:t>
              </a:r>
              <a:r>
                <a:rPr lang="en-US" altLang="zh-CN" sz="1200">
                  <a:hlinkClick r:id="rId5"/>
                </a:rPr>
                <a:t>Learning</a:t>
              </a:r>
              <a:r>
                <a:rPr lang="zh-CN" altLang="en-US" sz="1200">
                  <a:hlinkClick r:id="rId5"/>
                </a:rPr>
                <a:t> </a:t>
              </a:r>
              <a:endParaRPr sz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CC42D5-98F8-5FCA-6E2E-67629C04F858}"/>
              </a:ext>
            </a:extLst>
          </p:cNvPr>
          <p:cNvGrpSpPr/>
          <p:nvPr/>
        </p:nvGrpSpPr>
        <p:grpSpPr>
          <a:xfrm>
            <a:off x="3372082" y="2089042"/>
            <a:ext cx="2039572" cy="619638"/>
            <a:chOff x="3460618" y="2780066"/>
            <a:chExt cx="2039572" cy="619638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21159C8C-05E6-9DD4-4563-CCDA69872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0618" y="2780066"/>
              <a:ext cx="566742" cy="56674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6B8532-E58F-3B9F-0E0C-453A9372EFF3}"/>
                </a:ext>
              </a:extLst>
            </p:cNvPr>
            <p:cNvSpPr txBox="1"/>
            <p:nvPr/>
          </p:nvSpPr>
          <p:spPr>
            <a:xfrm>
              <a:off x="3938544" y="3122705"/>
              <a:ext cx="15616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hlinkClick r:id="rId7"/>
                </a:rPr>
                <a:t>Shuhuai008</a:t>
              </a:r>
              <a:r>
                <a:rPr lang="en-US" altLang="zh-CN" sz="1200"/>
                <a:t>:</a:t>
              </a:r>
              <a:r>
                <a:rPr lang="zh-CN" altLang="en-US" sz="1200"/>
                <a:t> </a:t>
              </a:r>
              <a:r>
                <a:rPr lang="en-US" sz="1100"/>
                <a:t>强化学习</a:t>
              </a:r>
              <a:endParaRPr sz="11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EF3AAC-B098-51BB-F146-9BFDEFCDDEB0}"/>
              </a:ext>
            </a:extLst>
          </p:cNvPr>
          <p:cNvGrpSpPr/>
          <p:nvPr/>
        </p:nvGrpSpPr>
        <p:grpSpPr>
          <a:xfrm>
            <a:off x="2280997" y="2015425"/>
            <a:ext cx="369332" cy="2827150"/>
            <a:chOff x="1880930" y="2122919"/>
            <a:chExt cx="369332" cy="282715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E44B34-F8D4-F486-A0AF-50861B2CF5AA}"/>
                </a:ext>
              </a:extLst>
            </p:cNvPr>
            <p:cNvSpPr txBox="1"/>
            <p:nvPr/>
          </p:nvSpPr>
          <p:spPr>
            <a:xfrm rot="16200000">
              <a:off x="894955" y="3554463"/>
              <a:ext cx="234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Math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&amp;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CS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background</a:t>
              </a: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06BCA63-F620-B583-D2A0-ED3376E4480A}"/>
                </a:ext>
              </a:extLst>
            </p:cNvPr>
            <p:cNvCxnSpPr/>
            <p:nvPr/>
          </p:nvCxnSpPr>
          <p:spPr>
            <a:xfrm flipV="1">
              <a:off x="2250262" y="2122919"/>
              <a:ext cx="0" cy="282715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2C56CC-4C2C-9DD7-AA91-0103C1D2EA51}"/>
              </a:ext>
            </a:extLst>
          </p:cNvPr>
          <p:cNvGrpSpPr/>
          <p:nvPr/>
        </p:nvGrpSpPr>
        <p:grpSpPr>
          <a:xfrm>
            <a:off x="4122257" y="6352731"/>
            <a:ext cx="3960380" cy="397170"/>
            <a:chOff x="6340630" y="5181010"/>
            <a:chExt cx="3960380" cy="39717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39DB747-5550-5805-32BA-09B4309C3597}"/>
                </a:ext>
              </a:extLst>
            </p:cNvPr>
            <p:cNvSpPr txBox="1"/>
            <p:nvPr/>
          </p:nvSpPr>
          <p:spPr>
            <a:xfrm>
              <a:off x="6340630" y="5181010"/>
              <a:ext cx="3960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Progmmaing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&amp;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computational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resources</a:t>
              </a: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06F32DC-2ECF-A0BE-D4FF-2C81106064C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803662" y="4164605"/>
              <a:ext cx="0" cy="282715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3EF3A2-29DE-AC46-DA49-426DD25C366A}"/>
              </a:ext>
            </a:extLst>
          </p:cNvPr>
          <p:cNvGrpSpPr/>
          <p:nvPr/>
        </p:nvGrpSpPr>
        <p:grpSpPr>
          <a:xfrm>
            <a:off x="4910415" y="4153492"/>
            <a:ext cx="2088449" cy="581803"/>
            <a:chOff x="5245077" y="4057622"/>
            <a:chExt cx="2088449" cy="5818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8A0FC6-CD8A-4F88-CD90-52C526508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81" r="7182"/>
            <a:stretch/>
          </p:blipFill>
          <p:spPr>
            <a:xfrm>
              <a:off x="5245077" y="4057622"/>
              <a:ext cx="566743" cy="536291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36BDF-8D52-54D1-EC8F-BE1C53667952}"/>
                </a:ext>
              </a:extLst>
            </p:cNvPr>
            <p:cNvSpPr txBox="1"/>
            <p:nvPr/>
          </p:nvSpPr>
          <p:spPr>
            <a:xfrm>
              <a:off x="5747451" y="4362426"/>
              <a:ext cx="15860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MindRL</a:t>
              </a:r>
              <a:r>
                <a:rPr lang="zh-CN" altLang="en-US" sz="1200"/>
                <a:t> </a:t>
              </a:r>
              <a:r>
                <a:rPr lang="en-US" altLang="zh-CN" sz="1200"/>
                <a:t>hub</a:t>
              </a:r>
              <a:r>
                <a:rPr lang="zh-CN" altLang="en-US" sz="1200"/>
                <a:t> </a:t>
              </a:r>
              <a:r>
                <a:rPr lang="en-US" altLang="zh-CN" sz="1200"/>
                <a:t>workshop</a:t>
              </a:r>
              <a:endParaRPr sz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44346C-85E3-A56C-4D01-24AB5F0DA766}"/>
              </a:ext>
            </a:extLst>
          </p:cNvPr>
          <p:cNvGrpSpPr/>
          <p:nvPr/>
        </p:nvGrpSpPr>
        <p:grpSpPr>
          <a:xfrm>
            <a:off x="4250133" y="1432424"/>
            <a:ext cx="2309543" cy="775464"/>
            <a:chOff x="3496132" y="2061685"/>
            <a:chExt cx="2309543" cy="775464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C6F5116-A69B-F0A0-381F-66092D229F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84" b="17741"/>
            <a:stretch/>
          </p:blipFill>
          <p:spPr bwMode="auto">
            <a:xfrm>
              <a:off x="3752725" y="2061685"/>
              <a:ext cx="566739" cy="57236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F325FD-025F-1010-7C45-468F3A14072C}"/>
                </a:ext>
              </a:extLst>
            </p:cNvPr>
            <p:cNvSpPr txBox="1"/>
            <p:nvPr/>
          </p:nvSpPr>
          <p:spPr>
            <a:xfrm>
              <a:off x="3496132" y="2375484"/>
              <a:ext cx="23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CS542: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10"/>
                </a:rPr>
                <a:t>Statistical Reinforcement Learning</a:t>
              </a:r>
              <a:endParaRPr lang="en-US" altLang="zh-CN"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22F975-A2AB-82BF-7D82-ABC445E254A7}"/>
              </a:ext>
            </a:extLst>
          </p:cNvPr>
          <p:cNvGrpSpPr/>
          <p:nvPr/>
        </p:nvGrpSpPr>
        <p:grpSpPr>
          <a:xfrm>
            <a:off x="6559676" y="3038667"/>
            <a:ext cx="1400697" cy="565011"/>
            <a:chOff x="6604087" y="3098774"/>
            <a:chExt cx="1400697" cy="5650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E065D7D-A0F7-D49C-5DC8-CD4302E4D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04087" y="3098774"/>
              <a:ext cx="515157" cy="56501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AF76CE-06A6-3B9B-D4DD-75E218E9C208}"/>
                </a:ext>
              </a:extLst>
            </p:cNvPr>
            <p:cNvSpPr txBox="1"/>
            <p:nvPr/>
          </p:nvSpPr>
          <p:spPr>
            <a:xfrm>
              <a:off x="7015410" y="3298364"/>
              <a:ext cx="9893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hlinkClick r:id="rId12"/>
                </a:rPr>
                <a:t>Hugging</a:t>
              </a:r>
              <a:r>
                <a:rPr lang="zh-CN" altLang="en-US" sz="1200">
                  <a:hlinkClick r:id="rId12"/>
                </a:rPr>
                <a:t> </a:t>
              </a:r>
              <a:r>
                <a:rPr lang="en-US" altLang="zh-CN" sz="1200">
                  <a:hlinkClick r:id="rId12"/>
                </a:rPr>
                <a:t>face</a:t>
              </a:r>
              <a:endParaRPr sz="12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E3A5AA-5B9A-6B6D-AE0E-2059AF2233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4196" y="1486747"/>
            <a:ext cx="5590381" cy="392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85D694-1C70-7CE1-48BA-0557CD662D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489" y="1524802"/>
            <a:ext cx="5590381" cy="38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C362-D6C6-E326-09D6-382234289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C1B903-60A1-2B81-2B91-EB1F921E1148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Value: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3E2119-7CB6-9DBE-9A67-B8CBA3CA85A6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72F602-77E5-989E-8B67-D75A40A8D275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0A7BEB-A189-1634-D438-A997C99FECF3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93B03C-201B-6EC8-E0EA-F8A5BB9C0E12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A6E92A-B6E8-0567-E605-FF5F6721784F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0F1D51-1EB4-5D73-A97F-7BEA4966EC73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FD4AE0-DFA6-59DC-8B9B-D325F02776F8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732814-CF51-13C8-C675-D88525992DFF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923977-0581-F5EA-43DB-FBC8A2F6CCDB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1A3FF6-6F05-6CE0-6346-F0FF750F2E69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6E95E0-529F-C244-60A1-342CE288B36E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CFF70-4953-3597-A269-AF2D7FD24746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DA15A93-589A-F7D2-53F5-BEFA34FE261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A0D553-19D9-815C-6DB3-6FD48B96BC10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36D02F-74BA-0900-3508-0ABEFB8C9766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1FA8213-969E-DFED-E6E1-916051ACE31A}"/>
              </a:ext>
            </a:extLst>
          </p:cNvPr>
          <p:cNvSpPr txBox="1"/>
          <p:nvPr/>
        </p:nvSpPr>
        <p:spPr>
          <a:xfrm>
            <a:off x="3373754" y="2145970"/>
            <a:ext cx="724429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/>
              <a:t>S</a:t>
            </a:r>
            <a:r>
              <a:rPr lang="en-US" altLang="zh-CN" sz="2000" baseline="-25000"/>
              <a:t>t-1</a:t>
            </a:r>
            <a:r>
              <a:rPr lang="en-US" altLang="zh-CN" sz="2000"/>
              <a:t>=s</a:t>
            </a:r>
            <a:endParaRPr sz="20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1D7BCC-818A-B0C5-F161-E631C8153A3C}"/>
              </a:ext>
            </a:extLst>
          </p:cNvPr>
          <p:cNvCxnSpPr>
            <a:cxnSpLocks/>
          </p:cNvCxnSpPr>
          <p:nvPr/>
        </p:nvCxnSpPr>
        <p:spPr>
          <a:xfrm>
            <a:off x="2517154" y="2357309"/>
            <a:ext cx="8534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B82ED6-A2D6-B1E2-B32C-EC143F71E273}"/>
              </a:ext>
            </a:extLst>
          </p:cNvPr>
          <p:cNvCxnSpPr>
            <a:cxnSpLocks/>
          </p:cNvCxnSpPr>
          <p:nvPr/>
        </p:nvCxnSpPr>
        <p:spPr>
          <a:xfrm>
            <a:off x="2483725" y="3876626"/>
            <a:ext cx="8534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0E9170-8F39-D861-B53C-65C88A244034}"/>
              </a:ext>
            </a:extLst>
          </p:cNvPr>
          <p:cNvSpPr txBox="1"/>
          <p:nvPr/>
        </p:nvSpPr>
        <p:spPr>
          <a:xfrm>
            <a:off x="3382291" y="3655292"/>
            <a:ext cx="770788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/>
              <a:t>A</a:t>
            </a:r>
            <a:r>
              <a:rPr lang="en-US" altLang="zh-CN" sz="2000" baseline="-25000"/>
              <a:t>t-1</a:t>
            </a:r>
            <a:r>
              <a:rPr lang="en-US" altLang="zh-CN" sz="2000"/>
              <a:t>=a</a:t>
            </a:r>
            <a:endParaRPr sz="20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9A4260-40A8-C413-CC74-EBCAD734071B}"/>
              </a:ext>
            </a:extLst>
          </p:cNvPr>
          <p:cNvSpPr/>
          <p:nvPr/>
        </p:nvSpPr>
        <p:spPr>
          <a:xfrm>
            <a:off x="3337157" y="1885361"/>
            <a:ext cx="761026" cy="2400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EB1C30EC-4333-428C-797B-0595F58A3BA9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1AB318-6491-6664-356B-005A49D1150F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75FD039-B26C-8847-A231-0CAAD27D9548}"/>
              </a:ext>
            </a:extLst>
          </p:cNvPr>
          <p:cNvSpPr/>
          <p:nvPr/>
        </p:nvSpPr>
        <p:spPr>
          <a:xfrm>
            <a:off x="5535645" y="1899423"/>
            <a:ext cx="761026" cy="2400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3FA88AAD-DF8D-E9E7-4CDD-7D62E91C137C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7BE2B17-AFC2-4C98-28A6-F1213D677162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CFB129-81D3-ED09-2192-B49D426290CC}"/>
              </a:ext>
            </a:extLst>
          </p:cNvPr>
          <p:cNvSpPr/>
          <p:nvPr/>
        </p:nvSpPr>
        <p:spPr>
          <a:xfrm>
            <a:off x="7704334" y="1948624"/>
            <a:ext cx="761026" cy="2400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D14F5B33-C568-415B-BF0E-C64646EB466D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A5FA27-9B66-C3B4-9CAB-260352C87C4E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4CD3731-022C-886E-13C0-8438234E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53" y="5118336"/>
            <a:ext cx="8838441" cy="3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8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9E54-1DEB-6884-870C-6653F442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49B517-71C7-F149-6456-90BF9E1579C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64DAFD-A04D-3D05-685D-835DAB042155}"/>
              </a:ext>
            </a:extLst>
          </p:cNvPr>
          <p:cNvGrpSpPr/>
          <p:nvPr/>
        </p:nvGrpSpPr>
        <p:grpSpPr>
          <a:xfrm>
            <a:off x="797134" y="1815265"/>
            <a:ext cx="3158611" cy="3397151"/>
            <a:chOff x="665158" y="1730424"/>
            <a:chExt cx="3158611" cy="33971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A5765A-17B0-9169-0535-084A99E7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F028A5-DCC4-5B79-3B0E-834DD94AFB00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C84301-09DB-83B0-8722-C6EE5BD51D5B}"/>
                </a:ext>
              </a:extLst>
            </p:cNvPr>
            <p:cNvSpPr txBox="1"/>
            <p:nvPr/>
          </p:nvSpPr>
          <p:spPr>
            <a:xfrm>
              <a:off x="2668772" y="356190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C00000"/>
                  </a:solidFill>
                </a:rPr>
                <a:t>o</a:t>
              </a:r>
              <a:endParaRPr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9C36322-00A4-8A9B-82E1-46D7A207744D}"/>
                </a:ext>
              </a:extLst>
            </p:cNvPr>
            <p:cNvCxnSpPr>
              <a:cxnSpLocks/>
            </p:cNvCxnSpPr>
            <p:nvPr/>
          </p:nvCxnSpPr>
          <p:spPr>
            <a:xfrm>
              <a:off x="2928772" y="3769819"/>
              <a:ext cx="28712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204A9-3565-82E6-3AE1-FE68A7A78A54}"/>
                </a:ext>
              </a:extLst>
            </p:cNvPr>
            <p:cNvCxnSpPr>
              <a:cxnSpLocks/>
            </p:cNvCxnSpPr>
            <p:nvPr/>
          </p:nvCxnSpPr>
          <p:spPr>
            <a:xfrm>
              <a:off x="2822019" y="3876994"/>
              <a:ext cx="0" cy="26880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8" name="Picture 8" descr="Image result for 死局 象棋">
            <a:extLst>
              <a:ext uri="{FF2B5EF4-FFF2-40B4-BE49-F238E27FC236}">
                <a16:creationId xmlns:a16="http://schemas.microsoft.com/office/drawing/2014/main" id="{CB73C90F-33B3-F91E-54D3-E799825E4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4172" r="14776" b="10119"/>
          <a:stretch/>
        </p:blipFill>
        <p:spPr bwMode="auto">
          <a:xfrm>
            <a:off x="4761832" y="2117277"/>
            <a:ext cx="2701548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DC8ACD-BD59-CAAD-2E3D-782F66A10555}"/>
              </a:ext>
            </a:extLst>
          </p:cNvPr>
          <p:cNvSpPr txBox="1"/>
          <p:nvPr/>
        </p:nvSpPr>
        <p:spPr>
          <a:xfrm>
            <a:off x="8927184" y="32774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要不要读博</a:t>
            </a:r>
            <a:r>
              <a:rPr lang="zh-CN" altLang="en-US"/>
              <a:t>？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239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32100FD8-AB4E-9A9D-793F-AF2FBBCF31B0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B3BCF2-D1A8-4ED2-9BCA-8B4030C9739F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38A6-B08C-93DE-01A2-E4B8F8A7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4892"/>
          <a:stretch/>
        </p:blipFill>
        <p:spPr>
          <a:xfrm>
            <a:off x="2596299" y="4342232"/>
            <a:ext cx="7772400" cy="29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3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AB83-1C7B-27DE-1302-139BF0D62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5EDB26-3830-CD81-046A-F32EB95847A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0C4D58A-6132-595B-CCC6-C2630F6C8E5C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EFEDF7-4894-2561-0BD8-93E5AD75EDA1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38EAAA-6D74-0E66-5DCB-BA0E0664E67A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8A1FEF0-EE45-127B-ABC8-924E24FC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480"/>
          <a:stretch/>
        </p:blipFill>
        <p:spPr>
          <a:xfrm>
            <a:off x="2596299" y="4342232"/>
            <a:ext cx="7772400" cy="8519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96CD0-C647-B428-9EDB-56A69A5C8AFF}"/>
              </a:ext>
            </a:extLst>
          </p:cNvPr>
          <p:cNvGrpSpPr/>
          <p:nvPr/>
        </p:nvGrpSpPr>
        <p:grpSpPr>
          <a:xfrm>
            <a:off x="8824282" y="3429000"/>
            <a:ext cx="3158611" cy="3397151"/>
            <a:chOff x="8849630" y="43329"/>
            <a:chExt cx="3158611" cy="33971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79C4EA-7183-58EE-30BD-4D2941300A6F}"/>
                </a:ext>
              </a:extLst>
            </p:cNvPr>
            <p:cNvGrpSpPr/>
            <p:nvPr/>
          </p:nvGrpSpPr>
          <p:grpSpPr>
            <a:xfrm>
              <a:off x="8849630" y="43329"/>
              <a:ext cx="3158611" cy="3397151"/>
              <a:chOff x="665158" y="1730424"/>
              <a:chExt cx="3158611" cy="339715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FDEDB3D-0608-3CE3-0AC6-5AFDFE2FC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158" y="1730424"/>
                <a:ext cx="3158611" cy="3397151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6ED636-BC94-08AE-7FB8-5D7A2BD4FFF0}"/>
                  </a:ext>
                </a:extLst>
              </p:cNvPr>
              <p:cNvSpPr/>
              <p:nvPr/>
            </p:nvSpPr>
            <p:spPr>
              <a:xfrm>
                <a:off x="797442" y="2179674"/>
                <a:ext cx="212651" cy="2126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9FA6F9-0BA8-E538-A32B-01BB350F051E}"/>
                  </a:ext>
                </a:extLst>
              </p:cNvPr>
              <p:cNvSpPr txBox="1"/>
              <p:nvPr/>
            </p:nvSpPr>
            <p:spPr>
              <a:xfrm>
                <a:off x="2668772" y="35619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C00000"/>
                    </a:solidFill>
                  </a:rPr>
                  <a:t>o</a:t>
                </a:r>
                <a:endParaRPr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6909598-8B8B-F770-372A-CE4A5D262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772" y="3769819"/>
                <a:ext cx="287127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A1ACCE8-C83B-A32E-310F-142E46092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2019" y="3876994"/>
                <a:ext cx="0" cy="26880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16803E-B0E1-A245-9E5B-8632E36DD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1556" y="2088580"/>
              <a:ext cx="2529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E1CE4E-FEFF-77CB-655D-F2322532B8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3547" y="1659467"/>
              <a:ext cx="0" cy="28307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仙剑奇侠传 将军墓">
            <a:extLst>
              <a:ext uri="{FF2B5EF4-FFF2-40B4-BE49-F238E27FC236}">
                <a16:creationId xmlns:a16="http://schemas.microsoft.com/office/drawing/2014/main" id="{BC338D27-0073-64C2-B6FD-C1562A37E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293" y="309597"/>
            <a:ext cx="40386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43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C633066-F093-0BD4-CFBB-3172FA1D95C7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661CAD-1B4F-F477-AC18-5D357C26098F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256EE5-2996-F02E-1031-0052A8BA38FE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C1E59BB-B167-2CAA-B2A7-4C0CE0EB89DE}"/>
              </a:ext>
            </a:extLst>
          </p:cNvPr>
          <p:cNvSpPr/>
          <p:nvPr/>
        </p:nvSpPr>
        <p:spPr>
          <a:xfrm>
            <a:off x="7025537" y="1741905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89FD22-1864-4AAE-9ABE-F80EF518605F}"/>
              </a:ext>
            </a:extLst>
          </p:cNvPr>
          <p:cNvCxnSpPr>
            <a:endCxn id="23" idx="2"/>
          </p:cNvCxnSpPr>
          <p:nvPr/>
        </p:nvCxnSpPr>
        <p:spPr>
          <a:xfrm>
            <a:off x="5564454" y="2098437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46E973-C2E6-4681-3BCE-A0C6552EC5C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64453" y="209843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678C0626-13D7-2C46-B8B9-41BC1F174763}"/>
              </a:ext>
            </a:extLst>
          </p:cNvPr>
          <p:cNvSpPr/>
          <p:nvPr/>
        </p:nvSpPr>
        <p:spPr>
          <a:xfrm>
            <a:off x="5339185" y="2358811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0B76AB-9638-4A2C-A40C-7390458E6156}"/>
              </a:ext>
            </a:extLst>
          </p:cNvPr>
          <p:cNvCxnSpPr>
            <a:cxnSpLocks/>
          </p:cNvCxnSpPr>
          <p:nvPr/>
        </p:nvCxnSpPr>
        <p:spPr>
          <a:xfrm>
            <a:off x="5460221" y="2385263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851507-34D5-2117-4333-A1A6F728417F}"/>
              </a:ext>
            </a:extLst>
          </p:cNvPr>
          <p:cNvCxnSpPr>
            <a:cxnSpLocks/>
          </p:cNvCxnSpPr>
          <p:nvPr/>
        </p:nvCxnSpPr>
        <p:spPr>
          <a:xfrm flipV="1">
            <a:off x="5460220" y="302658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25CE11-026F-2B47-8FCC-C79268AA7402}"/>
              </a:ext>
            </a:extLst>
          </p:cNvPr>
          <p:cNvCxnSpPr>
            <a:cxnSpLocks/>
          </p:cNvCxnSpPr>
          <p:nvPr/>
        </p:nvCxnSpPr>
        <p:spPr>
          <a:xfrm flipH="1">
            <a:off x="6034076" y="2133157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2A81423-72D3-38A4-CA86-3FDD7EA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623"/>
          <a:stretch/>
        </p:blipFill>
        <p:spPr>
          <a:xfrm>
            <a:off x="2596299" y="4342232"/>
            <a:ext cx="7772400" cy="14363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5B1BBA-C966-3D88-746A-E1FF2890090F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7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0FE73-F6B2-A84A-B17B-4A3FC926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A4E1B55C-3D2F-F4BC-5ABA-0E1C85F4B9AA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7A4954-F205-DEF5-377C-83519223D62D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996638-4539-BDB3-8057-364F0167FDE4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85780B6-AC9B-5878-4BE4-1F9D16C3DCCC}"/>
              </a:ext>
            </a:extLst>
          </p:cNvPr>
          <p:cNvSpPr/>
          <p:nvPr/>
        </p:nvSpPr>
        <p:spPr>
          <a:xfrm>
            <a:off x="7025537" y="1741905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49C71A-A5EF-4187-0285-CA89DA24F372}"/>
              </a:ext>
            </a:extLst>
          </p:cNvPr>
          <p:cNvCxnSpPr>
            <a:endCxn id="23" idx="2"/>
          </p:cNvCxnSpPr>
          <p:nvPr/>
        </p:nvCxnSpPr>
        <p:spPr>
          <a:xfrm>
            <a:off x="5564454" y="2098437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7FA83B-57EE-D32C-BE77-74A51055326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64453" y="209843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16675F3F-404E-3BE9-4767-12AB6BC81F65}"/>
              </a:ext>
            </a:extLst>
          </p:cNvPr>
          <p:cNvSpPr/>
          <p:nvPr/>
        </p:nvSpPr>
        <p:spPr>
          <a:xfrm>
            <a:off x="5339185" y="2358811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546E75-EE22-E281-B2AD-B6843BE00184}"/>
              </a:ext>
            </a:extLst>
          </p:cNvPr>
          <p:cNvCxnSpPr>
            <a:cxnSpLocks/>
          </p:cNvCxnSpPr>
          <p:nvPr/>
        </p:nvCxnSpPr>
        <p:spPr>
          <a:xfrm>
            <a:off x="5460221" y="2385263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2E971D-A0DE-CE42-B66F-856C9CBBF8D1}"/>
              </a:ext>
            </a:extLst>
          </p:cNvPr>
          <p:cNvCxnSpPr>
            <a:cxnSpLocks/>
          </p:cNvCxnSpPr>
          <p:nvPr/>
        </p:nvCxnSpPr>
        <p:spPr>
          <a:xfrm flipV="1">
            <a:off x="5460220" y="302658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C083F-1C61-C7BC-78F7-2BE57DA94F95}"/>
              </a:ext>
            </a:extLst>
          </p:cNvPr>
          <p:cNvCxnSpPr>
            <a:cxnSpLocks/>
          </p:cNvCxnSpPr>
          <p:nvPr/>
        </p:nvCxnSpPr>
        <p:spPr>
          <a:xfrm flipH="1">
            <a:off x="6034076" y="2133157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1E138C-9AA8-F7D8-393E-DC0FE1E5B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826"/>
          <a:stretch/>
        </p:blipFill>
        <p:spPr>
          <a:xfrm>
            <a:off x="2596299" y="4342232"/>
            <a:ext cx="7772400" cy="19737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56DB7A-6E67-AD66-0097-2BD5CA63AE2A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3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0B67-B5E9-947C-20B7-220508B2A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0B77AE-CAC8-8078-1DDA-0F3A72F6F335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641EEF-6A70-2ECF-7946-B26007B07003}"/>
              </a:ext>
            </a:extLst>
          </p:cNvPr>
          <p:cNvSpPr txBox="1"/>
          <p:nvPr/>
        </p:nvSpPr>
        <p:spPr>
          <a:xfrm>
            <a:off x="1951347" y="1814956"/>
            <a:ext cx="7970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Correct</a:t>
            </a:r>
            <a:r>
              <a:rPr lang="zh-CN" altLang="en-US" sz="2400"/>
              <a:t> </a:t>
            </a: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  <a:r>
              <a:rPr lang="zh-CN" altLang="en-US" sz="2400"/>
              <a:t> </a:t>
            </a:r>
            <a:r>
              <a:rPr lang="en-US" altLang="zh-CN" sz="2400"/>
              <a:t>should</a:t>
            </a:r>
            <a:r>
              <a:rPr lang="zh-CN" altLang="en-US" sz="2400"/>
              <a:t> </a:t>
            </a:r>
            <a:r>
              <a:rPr lang="en-US" altLang="zh-CN" sz="2400"/>
              <a:t>stasitfy</a:t>
            </a:r>
            <a:r>
              <a:rPr lang="zh-CN" altLang="en-US" sz="2400"/>
              <a:t> </a:t>
            </a:r>
            <a:r>
              <a:rPr lang="en-US" altLang="zh-CN" sz="2400"/>
              <a:t>this</a:t>
            </a:r>
            <a:r>
              <a:rPr lang="zh-CN" altLang="en-US" sz="2400"/>
              <a:t> </a:t>
            </a:r>
            <a:r>
              <a:rPr lang="en-US" altLang="zh-CN" sz="2400"/>
              <a:t>Bellman</a:t>
            </a:r>
            <a:r>
              <a:rPr lang="zh-CN" altLang="en-US" sz="2400"/>
              <a:t> </a:t>
            </a:r>
            <a:r>
              <a:rPr lang="en-US" altLang="zh-CN" sz="2400"/>
              <a:t>equation:</a:t>
            </a: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E37A1-93A5-6EAC-DE0F-05AA23D2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95" y="2447338"/>
            <a:ext cx="55499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AC9A5-D8FB-C81A-39AF-EE47014AC4B3}"/>
              </a:ext>
            </a:extLst>
          </p:cNvPr>
          <p:cNvSpPr txBox="1"/>
          <p:nvPr/>
        </p:nvSpPr>
        <p:spPr>
          <a:xfrm>
            <a:off x="1951347" y="3886937"/>
            <a:ext cx="8008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This</a:t>
            </a:r>
            <a:r>
              <a:rPr lang="zh-CN" altLang="en-US" sz="2400"/>
              <a:t> </a:t>
            </a:r>
            <a:r>
              <a:rPr lang="en-US" altLang="zh-CN" sz="2400"/>
              <a:t>also</a:t>
            </a:r>
            <a:r>
              <a:rPr lang="zh-CN" altLang="en-US" sz="2400"/>
              <a:t> </a:t>
            </a:r>
            <a:r>
              <a:rPr lang="en-US" altLang="zh-CN" sz="2400"/>
              <a:t>applies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state-action</a:t>
            </a:r>
            <a:r>
              <a:rPr lang="zh-CN" altLang="en-US" sz="2400"/>
              <a:t> </a:t>
            </a: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function</a:t>
            </a:r>
            <a:r>
              <a:rPr lang="zh-CN" altLang="en-US" sz="2400"/>
              <a:t> </a:t>
            </a:r>
            <a:r>
              <a:rPr lang="en-US" altLang="zh-CN" sz="2400"/>
              <a:t>(Q</a:t>
            </a:r>
            <a:r>
              <a:rPr lang="zh-CN" altLang="en-US" sz="2400"/>
              <a:t> </a:t>
            </a:r>
            <a:r>
              <a:rPr lang="en-US" altLang="zh-CN" sz="2400"/>
              <a:t>function)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92809-BF26-820A-0643-0232B8466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95" y="4443825"/>
            <a:ext cx="6567010" cy="85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5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0B78B2-1C59-47A7-1C6D-243CEBDC9D48}"/>
              </a:ext>
            </a:extLst>
          </p:cNvPr>
          <p:cNvGrpSpPr/>
          <p:nvPr/>
        </p:nvGrpSpPr>
        <p:grpSpPr>
          <a:xfrm>
            <a:off x="0" y="2076859"/>
            <a:ext cx="7772400" cy="3240505"/>
            <a:chOff x="1930400" y="2088147"/>
            <a:chExt cx="7772400" cy="32405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FD6F28-31CD-0A19-FC55-BE6D7837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400" y="2088147"/>
              <a:ext cx="7772400" cy="32405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C3E084-56D0-CFFE-A067-C23EF5D6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846" y="3856863"/>
              <a:ext cx="4699000" cy="4953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C3CBB7-66D1-0E2D-D2FA-26B0A6675564}"/>
                </a:ext>
              </a:extLst>
            </p:cNvPr>
            <p:cNvCxnSpPr/>
            <p:nvPr/>
          </p:nvCxnSpPr>
          <p:spPr>
            <a:xfrm>
              <a:off x="2472267" y="447886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DCB61-E25F-1387-C09C-C73E4E730A03}"/>
              </a:ext>
            </a:extLst>
          </p:cNvPr>
          <p:cNvCxnSpPr/>
          <p:nvPr/>
        </p:nvCxnSpPr>
        <p:spPr>
          <a:xfrm>
            <a:off x="2472266" y="4546600"/>
            <a:ext cx="481753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0808E14-B87B-1C11-B91C-A3C4FBA73F6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Dynamic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programming: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FE040-8F26-6C39-42D5-78FCCBFF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907" y="13876"/>
            <a:ext cx="511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8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CE82-B46E-1DC2-4CEB-A908B8053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A8CA-8FC5-53CB-AB1C-787C8989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Summary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0F646-4BEF-973B-3F7F-D328CACC0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Markov</a:t>
            </a:r>
            <a:r>
              <a:rPr lang="zh-CN" altLang="en-US" sz="2400"/>
              <a:t> </a:t>
            </a:r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(MDP)</a:t>
            </a:r>
          </a:p>
          <a:p>
            <a:pPr lvl="1"/>
            <a:r>
              <a:rPr lang="en-US" altLang="zh-CN" sz="1800"/>
              <a:t>State,</a:t>
            </a:r>
            <a:r>
              <a:rPr lang="zh-CN" altLang="en-US" sz="1800"/>
              <a:t> </a:t>
            </a:r>
            <a:r>
              <a:rPr lang="en-US" altLang="zh-CN" sz="1800"/>
              <a:t>action,</a:t>
            </a:r>
            <a:r>
              <a:rPr lang="zh-CN" altLang="en-US" sz="1800"/>
              <a:t> </a:t>
            </a:r>
            <a:r>
              <a:rPr lang="en-US" altLang="zh-CN" sz="1800"/>
              <a:t>reward,</a:t>
            </a:r>
            <a:r>
              <a:rPr lang="zh-CN" altLang="en-US" sz="1800"/>
              <a:t> </a:t>
            </a:r>
            <a:r>
              <a:rPr lang="en-US" altLang="zh-CN" sz="1800"/>
              <a:t>transition</a:t>
            </a:r>
          </a:p>
          <a:p>
            <a:endParaRPr lang="en-US" altLang="zh-CN" sz="2400"/>
          </a:p>
          <a:p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making</a:t>
            </a:r>
            <a:r>
              <a:rPr lang="zh-CN" altLang="en-US" sz="2400"/>
              <a:t> </a:t>
            </a:r>
            <a:r>
              <a:rPr lang="en-US" altLang="zh-CN" sz="2400"/>
              <a:t>on</a:t>
            </a:r>
            <a:r>
              <a:rPr lang="zh-CN" altLang="en-US" sz="2400"/>
              <a:t> </a:t>
            </a:r>
            <a:r>
              <a:rPr lang="en-US" altLang="zh-CN" sz="2400"/>
              <a:t>MDP</a:t>
            </a:r>
          </a:p>
          <a:p>
            <a:pPr lvl="1"/>
            <a:r>
              <a:rPr lang="en-US" altLang="zh-CN" sz="1800"/>
              <a:t>Goal,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Q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poilcy</a:t>
            </a:r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</a:p>
          <a:p>
            <a:pPr lvl="1"/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</a:p>
          <a:p>
            <a:pPr lvl="1"/>
            <a:r>
              <a:rPr lang="en-US" altLang="zh-CN" sz="2000"/>
              <a:t>Policy</a:t>
            </a:r>
            <a:r>
              <a:rPr lang="zh-CN" altLang="en-US" sz="2000"/>
              <a:t> </a:t>
            </a:r>
            <a:r>
              <a:rPr lang="en-US" altLang="zh-CN" sz="2000"/>
              <a:t>evaluation</a:t>
            </a:r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840B6-D018-E33E-D970-DDDC91332D82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19152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evaluaton</a:t>
            </a:r>
          </a:p>
          <a:p>
            <a:endParaRPr lang="en-US" sz="24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077E5B-8151-72C9-1CC6-400F748F5C94}"/>
              </a:ext>
            </a:extLst>
          </p:cNvPr>
          <p:cNvSpPr txBox="1">
            <a:spLocks/>
          </p:cNvSpPr>
          <p:nvPr/>
        </p:nvSpPr>
        <p:spPr>
          <a:xfrm>
            <a:off x="6850556" y="4044100"/>
            <a:ext cx="4500822" cy="20385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Take-home</a:t>
            </a:r>
            <a:r>
              <a:rPr lang="zh-CN" altLang="en-US" sz="2400" b="1"/>
              <a:t> </a:t>
            </a: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endParaRPr lang="en-US" altLang="zh-CN" sz="2400" b="1"/>
          </a:p>
          <a:p>
            <a:r>
              <a:rPr lang="en-US" altLang="zh-CN" sz="2000"/>
              <a:t>Frame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two-stage</a:t>
            </a:r>
            <a:r>
              <a:rPr lang="zh-CN" altLang="en-US" sz="2000"/>
              <a:t> </a:t>
            </a:r>
            <a:r>
              <a:rPr lang="en-US" altLang="zh-CN" sz="2000"/>
              <a:t>task</a:t>
            </a:r>
            <a:r>
              <a:rPr lang="zh-CN" altLang="en-US" sz="2000"/>
              <a:t> </a:t>
            </a:r>
            <a:r>
              <a:rPr lang="en-US" altLang="zh-CN" sz="2000"/>
              <a:t>as</a:t>
            </a:r>
            <a:r>
              <a:rPr lang="zh-CN" altLang="en-US" sz="2000"/>
              <a:t> </a:t>
            </a:r>
            <a:r>
              <a:rPr lang="en-US" altLang="zh-CN" sz="2000"/>
              <a:t>a</a:t>
            </a:r>
            <a:r>
              <a:rPr lang="zh-CN" altLang="en-US" sz="2000"/>
              <a:t> </a:t>
            </a:r>
            <a:r>
              <a:rPr lang="en-US" altLang="zh-CN" sz="2000"/>
              <a:t>MDP</a:t>
            </a:r>
          </a:p>
          <a:p>
            <a:r>
              <a:rPr lang="en-US" altLang="zh-CN" sz="2000"/>
              <a:t>Derive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  <a:r>
              <a:rPr lang="zh-CN" altLang="en-US" sz="2000"/>
              <a:t> </a:t>
            </a:r>
            <a:r>
              <a:rPr lang="en-US" altLang="zh-CN" sz="2000"/>
              <a:t>for</a:t>
            </a:r>
            <a:r>
              <a:rPr lang="zh-CN" altLang="en-US" sz="2000"/>
              <a:t> </a:t>
            </a:r>
            <a:r>
              <a:rPr lang="en-US" altLang="zh-CN" sz="2000"/>
              <a:t>Q-values</a:t>
            </a:r>
            <a:r>
              <a:rPr lang="zh-CN" altLang="en-US" sz="2000"/>
              <a:t> </a:t>
            </a:r>
            <a:endParaRPr lang="en-US" altLang="zh-CN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0628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Reward</a:t>
            </a:r>
            <a:r>
              <a:rPr lang="zh-CN" altLang="en-US"/>
              <a:t> </a:t>
            </a:r>
            <a:r>
              <a:rPr lang="en-US" altLang="zh-CN"/>
              <a:t>hypothesis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4A738-71DD-CDA3-6AA5-4F3CA54A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1" y="1637956"/>
            <a:ext cx="6045199" cy="3582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30601-CD87-F524-889F-D6319364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5535084"/>
            <a:ext cx="2408158" cy="95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3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53CB6-30B7-957A-4D0E-52FD95C5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292F-B37B-FE0A-FAD0-4A55A281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92" y="0"/>
            <a:ext cx="10515600" cy="1325563"/>
          </a:xfrm>
        </p:spPr>
        <p:txBody>
          <a:bodyPr/>
          <a:lstStyle/>
          <a:p>
            <a:r>
              <a:rPr lang="en-US" altLang="zh-CN" b="1"/>
              <a:t>What</a:t>
            </a:r>
            <a:r>
              <a:rPr lang="zh-CN" altLang="en-US" b="1"/>
              <a:t> </a:t>
            </a:r>
            <a:r>
              <a:rPr lang="en-US" altLang="zh-CN" b="1"/>
              <a:t>we</a:t>
            </a:r>
            <a:r>
              <a:rPr lang="zh-CN" altLang="en-US" b="1"/>
              <a:t> </a:t>
            </a:r>
            <a:r>
              <a:rPr lang="en-US" altLang="zh-CN" b="1"/>
              <a:t>might</a:t>
            </a:r>
            <a:r>
              <a:rPr lang="zh-CN" altLang="en-US" b="1"/>
              <a:t> </a:t>
            </a:r>
            <a:r>
              <a:rPr lang="en-US" altLang="zh-CN" b="1"/>
              <a:t>learn?</a:t>
            </a:r>
            <a:endParaRPr b="1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DD5414-0F88-A0E9-E69A-C1573E1A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1065" y="1657348"/>
            <a:ext cx="7289870" cy="4753283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Understand that reinforcement learning extends beyond the Rescorla-Wagner model</a:t>
            </a:r>
            <a:endParaRPr lang="en-US" altLang="zh-CN" sz="2400"/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Implement a classical reinforcement learning algorithm</a:t>
            </a:r>
            <a:r>
              <a:rPr lang="en-US" altLang="zh-CN" sz="2400"/>
              <a:t>s</a:t>
            </a:r>
            <a:r>
              <a:rPr lang="zh-CN" altLang="en-US" sz="2400"/>
              <a:t> </a:t>
            </a:r>
            <a:r>
              <a:rPr lang="en-US" altLang="zh-CN" sz="2400"/>
              <a:t>from</a:t>
            </a:r>
            <a:r>
              <a:rPr lang="zh-CN" altLang="en-US" sz="2400"/>
              <a:t> </a:t>
            </a:r>
            <a:r>
              <a:rPr lang="en-US" altLang="zh-CN" sz="2400"/>
              <a:t>scratch</a:t>
            </a:r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Learn how to frame psychological problems</a:t>
            </a:r>
            <a:r>
              <a:rPr lang="zh-CN" altLang="en-US" sz="2400"/>
              <a:t> </a:t>
            </a:r>
            <a:r>
              <a:rPr lang="en-US" sz="2400"/>
              <a:t>within the reinforcement learning framework</a:t>
            </a:r>
            <a:endParaRPr lang="en-US" altLang="zh-CN" sz="2400"/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altLang="zh-CN" sz="2400"/>
              <a:t>Gain</a:t>
            </a:r>
            <a:r>
              <a:rPr lang="zh-CN" altLang="en-US" sz="2400"/>
              <a:t> </a:t>
            </a:r>
            <a:r>
              <a:rPr lang="en-US" altLang="zh-CN" sz="2400"/>
              <a:t>acquiantance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some</a:t>
            </a:r>
            <a:r>
              <a:rPr lang="zh-CN" altLang="en-US" sz="2400"/>
              <a:t> </a:t>
            </a:r>
            <a:r>
              <a:rPr lang="en-US" altLang="zh-CN" sz="2400"/>
              <a:t>cutting-edge</a:t>
            </a:r>
            <a:r>
              <a:rPr lang="zh-CN" altLang="en-US" sz="2400"/>
              <a:t> </a:t>
            </a:r>
            <a:r>
              <a:rPr lang="en-US" altLang="zh-CN" sz="2400"/>
              <a:t>content</a:t>
            </a:r>
            <a:r>
              <a:rPr lang="zh-CN" altLang="en-US" sz="2400"/>
              <a:t> </a:t>
            </a:r>
            <a:r>
              <a:rPr lang="en-US" altLang="zh-CN" sz="2400"/>
              <a:t>about</a:t>
            </a:r>
            <a:r>
              <a:rPr lang="zh-CN" altLang="en-US" sz="2400"/>
              <a:t> </a:t>
            </a:r>
            <a:r>
              <a:rPr lang="en-US" altLang="zh-CN" sz="2400"/>
              <a:t>planning</a:t>
            </a:r>
            <a:r>
              <a:rPr lang="zh-CN" altLang="en-US" sz="2400"/>
              <a:t>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48697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improvement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7B563-ED97-2FEB-4523-8DB2222A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366" y="1909233"/>
            <a:ext cx="809169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65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improvement</a:t>
            </a:r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83C890-026B-4000-F8D7-48DA6B0C4F45}"/>
              </a:ext>
            </a:extLst>
          </p:cNvPr>
          <p:cNvGrpSpPr/>
          <p:nvPr/>
        </p:nvGrpSpPr>
        <p:grpSpPr>
          <a:xfrm>
            <a:off x="0" y="1579082"/>
            <a:ext cx="5910146" cy="3985378"/>
            <a:chOff x="0" y="1579081"/>
            <a:chExt cx="7772400" cy="52789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84066E-E383-07F3-6F29-F5CD64A01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B376C9-D7F4-EEE4-333A-CAC509044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0A4D88-B411-2722-1B37-59797FF9A832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B949A-C8A3-CAE7-49C6-1466E812EE69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A84D5E-BB99-C268-2E39-A8C76FADCD02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63150D-A74D-42BA-A4AC-F4B7BFF3D36C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0893C7-23A3-C091-13C4-C4CE2D2D4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D1F91E-6D6A-7682-06B9-F06480B78A87}"/>
              </a:ext>
            </a:extLst>
          </p:cNvPr>
          <p:cNvGrpSpPr/>
          <p:nvPr/>
        </p:nvGrpSpPr>
        <p:grpSpPr>
          <a:xfrm>
            <a:off x="6281856" y="1595561"/>
            <a:ext cx="5599604" cy="2564567"/>
            <a:chOff x="2209800" y="1810842"/>
            <a:chExt cx="7772400" cy="35749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D51F1E0-B96D-C465-EDC6-2D51B6E3F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1810842"/>
              <a:ext cx="7772400" cy="357498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2AA9F-32FA-582A-3C74-E93E4A4F31EF}"/>
                </a:ext>
              </a:extLst>
            </p:cNvPr>
            <p:cNvCxnSpPr/>
            <p:nvPr/>
          </p:nvCxnSpPr>
          <p:spPr>
            <a:xfrm>
              <a:off x="2954867" y="395420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AF3D09-2BEA-6149-C903-1C5AAC19B247}"/>
                </a:ext>
              </a:extLst>
            </p:cNvPr>
            <p:cNvCxnSpPr/>
            <p:nvPr/>
          </p:nvCxnSpPr>
          <p:spPr>
            <a:xfrm>
              <a:off x="2954866" y="402193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423CB8-21EA-EE39-5701-F051A8ECD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83717"/>
              <a:ext cx="3403600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887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3178-C3CB-EB9D-FD7A-4BB5D741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AAA2-D9BB-9CDC-45BA-E1F23BB21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Markov</a:t>
            </a:r>
            <a:r>
              <a:rPr lang="zh-CN" altLang="en-US" sz="2400"/>
              <a:t> </a:t>
            </a:r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(MDP)</a:t>
            </a:r>
          </a:p>
          <a:p>
            <a:pPr lvl="1"/>
            <a:r>
              <a:rPr lang="en-US" altLang="zh-CN" sz="1800"/>
              <a:t>State,</a:t>
            </a:r>
            <a:r>
              <a:rPr lang="zh-CN" altLang="en-US" sz="1800"/>
              <a:t> </a:t>
            </a:r>
            <a:r>
              <a:rPr lang="en-US" altLang="zh-CN" sz="1800"/>
              <a:t>action,</a:t>
            </a:r>
            <a:r>
              <a:rPr lang="zh-CN" altLang="en-US" sz="1800"/>
              <a:t> </a:t>
            </a:r>
            <a:r>
              <a:rPr lang="en-US" altLang="zh-CN" sz="1800"/>
              <a:t>reward,</a:t>
            </a:r>
            <a:r>
              <a:rPr lang="zh-CN" altLang="en-US" sz="1800"/>
              <a:t> </a:t>
            </a:r>
            <a:r>
              <a:rPr lang="en-US" altLang="zh-CN" sz="1800"/>
              <a:t>transition</a:t>
            </a:r>
          </a:p>
          <a:p>
            <a:endParaRPr lang="en-US" altLang="zh-CN" sz="2400"/>
          </a:p>
          <a:p>
            <a:r>
              <a:rPr lang="en-US" altLang="zh-CN" sz="2400"/>
              <a:t>Decision-making</a:t>
            </a:r>
            <a:r>
              <a:rPr lang="zh-CN" altLang="en-US" sz="2400"/>
              <a:t> </a:t>
            </a:r>
            <a:r>
              <a:rPr lang="en-US" altLang="zh-CN" sz="2400"/>
              <a:t>on</a:t>
            </a:r>
            <a:r>
              <a:rPr lang="zh-CN" altLang="en-US" sz="2400"/>
              <a:t> </a:t>
            </a:r>
            <a:r>
              <a:rPr lang="en-US" altLang="zh-CN" sz="2400"/>
              <a:t>MDP</a:t>
            </a:r>
          </a:p>
          <a:p>
            <a:pPr lvl="1"/>
            <a:r>
              <a:rPr lang="en-US" altLang="zh-CN" sz="1800"/>
              <a:t>Goal,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poilcy,</a:t>
            </a:r>
            <a:r>
              <a:rPr lang="zh-CN" altLang="en-US" sz="1800"/>
              <a:t> </a:t>
            </a:r>
            <a:r>
              <a:rPr lang="en-US" altLang="zh-CN" sz="1800"/>
              <a:t>Q</a:t>
            </a:r>
            <a:r>
              <a:rPr lang="zh-CN" altLang="en-US" sz="1800"/>
              <a:t> </a:t>
            </a:r>
            <a:r>
              <a:rPr lang="en-US" altLang="zh-CN" sz="1800"/>
              <a:t>value</a:t>
            </a:r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</a:p>
          <a:p>
            <a:pPr lvl="1"/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</a:p>
          <a:p>
            <a:pPr lvl="1"/>
            <a:r>
              <a:rPr lang="en-US" altLang="zh-CN" sz="2000"/>
              <a:t>Policy</a:t>
            </a:r>
            <a:r>
              <a:rPr lang="zh-CN" altLang="en-US" sz="2000"/>
              <a:t> </a:t>
            </a:r>
            <a:r>
              <a:rPr lang="en-US" altLang="zh-CN" sz="2000"/>
              <a:t>evaluation</a:t>
            </a:r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040FB3-1522-22E3-4870-F7611FA1D804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24088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evaluaton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129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小倉鼠走迷宮 - YouTube">
            <a:extLst>
              <a:ext uri="{FF2B5EF4-FFF2-40B4-BE49-F238E27FC236}">
                <a16:creationId xmlns:a16="http://schemas.microsoft.com/office/drawing/2014/main" id="{4871BDDA-D637-9EC9-D22D-84EC2016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797" y="1398823"/>
            <a:ext cx="7218405" cy="40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96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32CFD-F73E-E0E5-60AA-A50EC239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71" y="1964608"/>
            <a:ext cx="3700071" cy="3979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Reference:</a:t>
            </a:r>
            <a:endParaRPr lang="en-US"/>
          </a:p>
          <a:p>
            <a:endParaRPr lang="en-US"/>
          </a:p>
          <a:p>
            <a:r>
              <a:rPr lang="en-US"/>
              <a:t>https://github.com/udacity/deep-reinforcement-learning/blob/master/dynamic-programming/frozenlake.py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B5CFA-7F19-5303-887D-201B7BA33772}"/>
              </a:ext>
            </a:extLst>
          </p:cNvPr>
          <p:cNvSpPr txBox="1"/>
          <p:nvPr/>
        </p:nvSpPr>
        <p:spPr>
          <a:xfrm>
            <a:off x="3159652" y="5944111"/>
            <a:ext cx="18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20%</a:t>
            </a:r>
            <a:r>
              <a:rPr lang="zh-CN" altLang="en-US"/>
              <a:t> </a:t>
            </a:r>
            <a:r>
              <a:rPr lang="en-US" altLang="zh-CN"/>
              <a:t>slippery</a:t>
            </a:r>
            <a:r>
              <a:rPr lang="zh-CN" altLang="en-US"/>
              <a:t> </a:t>
            </a:r>
            <a:r>
              <a:rPr lang="en-US" altLang="zh-CN"/>
              <a:t>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3075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Reference:</a:t>
            </a:r>
            <a:endParaRPr lang="en-US"/>
          </a:p>
          <a:p>
            <a:endParaRPr lang="en-US"/>
          </a:p>
          <a:p>
            <a:r>
              <a:rPr lang="en-US"/>
              <a:t>https://github.com/udacity/deep-reinforcement-learning/blob/master/dynamic-programming/frozenlake.py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37B6D-2CF4-0EFD-5BB9-0EFD000E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28226" y="1964608"/>
            <a:ext cx="3666361" cy="39795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590AC4F-A9D4-3635-F694-3836B8F2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35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32CFD-F73E-E0E5-60AA-A50EC239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5107" y="1964608"/>
            <a:ext cx="3612598" cy="3979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Reference:</a:t>
            </a:r>
            <a:endParaRPr lang="en-US"/>
          </a:p>
          <a:p>
            <a:endParaRPr lang="en-US"/>
          </a:p>
          <a:p>
            <a:r>
              <a:rPr lang="en-US"/>
              <a:t>https://github.com/udacity/deep-reinforcement-learning/blob/master/dynamic-programming/frozenlake.py</a:t>
            </a: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09B0C3-D5B5-0F92-0694-DA11EBF6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496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666</Words>
  <Application>Microsoft Macintosh PowerPoint</Application>
  <PresentationFormat>Widescreen</PresentationFormat>
  <Paragraphs>188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Microsoft YaHei UI</vt:lpstr>
      <vt:lpstr>Arial</vt:lpstr>
      <vt:lpstr>Calibri</vt:lpstr>
      <vt:lpstr>Calibri Light</vt:lpstr>
      <vt:lpstr>Office Theme</vt:lpstr>
      <vt:lpstr>01 Intro to RL</vt:lpstr>
      <vt:lpstr>This tutorial is mainly contributed by…</vt:lpstr>
      <vt:lpstr>The motivation of this tutorial</vt:lpstr>
      <vt:lpstr>What we might learn?</vt:lpstr>
      <vt:lpstr>Overview</vt:lpstr>
      <vt:lpstr>PowerPoint Presentation</vt:lpstr>
      <vt:lpstr>Frozen Lake </vt:lpstr>
      <vt:lpstr>Frozen Lake </vt:lpstr>
      <vt:lpstr>Frozen Lake </vt:lpstr>
      <vt:lpstr>PowerPoint Presentation</vt:lpstr>
      <vt:lpstr>PowerPoint Presentation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PowerPoint Presentation</vt:lpstr>
      <vt:lpstr>Goal</vt:lpstr>
      <vt:lpstr>Goal: reward hypothesis</vt:lpstr>
      <vt:lpstr>Reward</vt:lpstr>
      <vt:lpstr>Cumulative reward</vt:lpstr>
      <vt:lpstr>PowerPoint Presentation</vt:lpstr>
      <vt:lpstr>PowerPoint Presentation</vt:lpstr>
      <vt:lpstr>PowerPoint Presentation</vt:lpstr>
      <vt:lpstr>PowerPoint Presentation</vt:lpstr>
      <vt:lpstr>Goal: reward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Reward hypothesis</vt:lpstr>
      <vt:lpstr>Policy improvement</vt:lpstr>
      <vt:lpstr>Policy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Zeming</cp:lastModifiedBy>
  <cp:revision>246</cp:revision>
  <dcterms:created xsi:type="dcterms:W3CDTF">2023-05-03T03:32:06Z</dcterms:created>
  <dcterms:modified xsi:type="dcterms:W3CDTF">2024-12-14T14:22:48Z</dcterms:modified>
</cp:coreProperties>
</file>